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5" r:id="rId1"/>
  </p:sldMasterIdLst>
  <p:notesMasterIdLst>
    <p:notesMasterId r:id="rId28"/>
  </p:notesMasterIdLst>
  <p:handoutMasterIdLst>
    <p:handoutMasterId r:id="rId29"/>
  </p:handoutMasterIdLst>
  <p:sldIdLst>
    <p:sldId id="279" r:id="rId2"/>
    <p:sldId id="287" r:id="rId3"/>
    <p:sldId id="260" r:id="rId4"/>
    <p:sldId id="261" r:id="rId5"/>
    <p:sldId id="288" r:id="rId6"/>
    <p:sldId id="262" r:id="rId7"/>
    <p:sldId id="282" r:id="rId8"/>
    <p:sldId id="283" r:id="rId9"/>
    <p:sldId id="281" r:id="rId10"/>
    <p:sldId id="289" r:id="rId11"/>
    <p:sldId id="258" r:id="rId12"/>
    <p:sldId id="263" r:id="rId13"/>
    <p:sldId id="264" r:id="rId14"/>
    <p:sldId id="265" r:id="rId15"/>
    <p:sldId id="266" r:id="rId16"/>
    <p:sldId id="290" r:id="rId17"/>
    <p:sldId id="268" r:id="rId18"/>
    <p:sldId id="269" r:id="rId19"/>
    <p:sldId id="270" r:id="rId20"/>
    <p:sldId id="291" r:id="rId21"/>
    <p:sldId id="272" r:id="rId22"/>
    <p:sldId id="273" r:id="rId23"/>
    <p:sldId id="274" r:id="rId24"/>
    <p:sldId id="275" r:id="rId25"/>
    <p:sldId id="276" r:id="rId26"/>
    <p:sldId id="277"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00" autoAdjust="0"/>
  </p:normalViewPr>
  <p:slideViewPr>
    <p:cSldViewPr snapToGrid="0" snapToObjects="1">
      <p:cViewPr varScale="1">
        <p:scale>
          <a:sx n="114" d="100"/>
          <a:sy n="114" d="100"/>
        </p:scale>
        <p:origin x="-1448"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B30E72-40EF-2549-9122-D1D5EAA69B65}" type="datetimeFigureOut">
              <a:rPr lang="en-US" smtClean="0"/>
              <a:t>6/28/15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74E1D6-C4AC-9B40-A2D9-B697F835AD40}" type="slidenum">
              <a:rPr lang="en-US" smtClean="0"/>
              <a:t>‹#›</a:t>
            </a:fld>
            <a:endParaRPr lang="en-US"/>
          </a:p>
        </p:txBody>
      </p:sp>
    </p:spTree>
    <p:extLst>
      <p:ext uri="{BB962C8B-B14F-4D97-AF65-F5344CB8AC3E}">
        <p14:creationId xmlns:p14="http://schemas.microsoft.com/office/powerpoint/2010/main" val="1996372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106812371"/>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Hi, I’m </a:t>
            </a:r>
            <a:r>
              <a:rPr lang="en-US" dirty="0" err="1" smtClean="0"/>
              <a:t>zhongxiu</a:t>
            </a:r>
            <a:r>
              <a:rPr lang="en-US" baseline="0" dirty="0" smtClean="0"/>
              <a:t> aurora </a:t>
            </a:r>
            <a:r>
              <a:rPr lang="en-US" baseline="0" dirty="0" err="1" smtClean="0"/>
              <a:t>liu</a:t>
            </a:r>
            <a:r>
              <a:rPr lang="en-US" baseline="0" dirty="0" smtClean="0"/>
              <a:t>. Today I’m present a paper data-driven proficiency profiling. The first author is </a:t>
            </a:r>
            <a:r>
              <a:rPr lang="en-US" baseline="0" dirty="0" err="1" smtClean="0"/>
              <a:t>Behrooz</a:t>
            </a:r>
            <a:r>
              <a:rPr lang="en-US" baseline="0" dirty="0" smtClean="0"/>
              <a:t> </a:t>
            </a:r>
            <a:r>
              <a:rPr lang="en-US" baseline="0" dirty="0" err="1" smtClean="0"/>
              <a:t>Mostafavi</a:t>
            </a:r>
            <a:r>
              <a:rPr lang="en-US" baseline="0" dirty="0" smtClean="0"/>
              <a:t>, and our advisor is Dr. Tiffany Barnes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we</a:t>
            </a:r>
            <a:r>
              <a:rPr lang="en-US" baseline="0" dirty="0" smtClean="0"/>
              <a:t> move to the new method, data-driven proficiency profiler</a:t>
            </a:r>
            <a:endParaRPr lang="en-US" dirty="0"/>
          </a:p>
        </p:txBody>
      </p:sp>
    </p:spTree>
    <p:extLst>
      <p:ext uri="{BB962C8B-B14F-4D97-AF65-F5344CB8AC3E}">
        <p14:creationId xmlns:p14="http://schemas.microsoft.com/office/powerpoint/2010/main" val="295260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inspiration</a:t>
            </a:r>
            <a:r>
              <a:rPr lang="en-US" baseline="0" dirty="0" smtClean="0"/>
              <a:t> of the DDPP is the trend of data-driven tutoring and clustered classification. </a:t>
            </a:r>
            <a:r>
              <a:rPr lang="en-US" baseline="0" dirty="0" smtClean="0"/>
              <a:t>Data-driven tutoring reduce human design effort and bias. </a:t>
            </a:r>
          </a:p>
          <a:p>
            <a:pPr>
              <a:spcBef>
                <a:spcPts val="0"/>
              </a:spcBef>
              <a:buNone/>
            </a:pPr>
            <a:r>
              <a:rPr lang="en-US" baseline="0" dirty="0" smtClean="0"/>
              <a:t>Also, cluster-base classification. Cluster-based classification is able to detect different learning strategies, some of which may not be expected by human. It will also help to detect students group and personalize learning experience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Step</a:t>
            </a:r>
            <a:r>
              <a:rPr lang="en-US" baseline="0" dirty="0" smtClean="0"/>
              <a:t> 1 for the raining of DDPP is shown in this slide. Instead of comparing with average, students will be clustered for each KC. Each student will have a profile of the proficiency clusters he/she belongs to for all KCs. we want to see how students score distribute in each KC, and identify their strategy of choosing rules to apply. we want to classify student with clustered based classification</a:t>
            </a:r>
            <a:endParaRPr lang="en-US" dirty="0" smtClean="0"/>
          </a:p>
          <a:p>
            <a:pPr>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Here is a proficiency profile for m students. With these data, we applied</a:t>
            </a:r>
            <a:r>
              <a:rPr lang="en-US" baseline="0" dirty="0" smtClean="0"/>
              <a:t> principal component analysis to choose only KCs by 25% of importance. In this example, we select…..</a:t>
            </a: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In the testing step, when a new student comes, if his/her proficiency profile matches a proficiency profile</a:t>
            </a:r>
            <a:r>
              <a:rPr lang="en-US" baseline="0" dirty="0" smtClean="0"/>
              <a:t> in a history data, he/she will be assigned to the same path. Otherwise, he/she will be assigned to high/low path through comparing with the average score of all students on the PCA selected KC.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This DDPP has several advantages. First,</a:t>
            </a:r>
            <a:r>
              <a:rPr lang="en-US" baseline="0" dirty="0" smtClean="0"/>
              <a:t> if weight rules with students history data, not expert, so its completely data-driven. Second, through clustering classification, its looks for different problem solving strategies (what rules students apply to certain , some of which may be missed by experts.</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 dirty="0" smtClean="0"/>
              <a:t>DDML </a:t>
            </a:r>
            <a:r>
              <a:rPr lang="en" dirty="0"/>
              <a:t>based on studetns who completed levels (ddpp too??? questions</a:t>
            </a:r>
            <a:r>
              <a:rPr lang="en" dirty="0" smtClean="0"/>
              <a:t>)</a:t>
            </a:r>
            <a:endParaRPr lang="en-US" dirty="0" smtClean="0"/>
          </a:p>
          <a:p>
            <a:pPr>
              <a:spcBef>
                <a:spcPts val="0"/>
              </a:spcBef>
              <a:buNone/>
            </a:pPr>
            <a:endParaRPr lang="en-US" dirty="0" smtClean="0"/>
          </a:p>
          <a:p>
            <a:pPr>
              <a:spcBef>
                <a:spcPts val="0"/>
              </a:spcBef>
              <a:buNone/>
            </a:pPr>
            <a:r>
              <a:rPr lang="en-US" dirty="0" smtClean="0"/>
              <a:t>Explain different student strategies</a:t>
            </a:r>
            <a:r>
              <a:rPr lang="en-US" baseline="0" dirty="0" smtClean="0"/>
              <a:t>: students who deviate wildly from expert decided strategies will not benefit from expert decisions in evaluation. By using only the data from students who have entered the system, the DDPP will allow students to be evaluated compared to students who solve problems in the same manner</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we are clear about DDML and DDPP, lets see the evaluation and result</a:t>
            </a:r>
            <a:endParaRPr lang="en-US" dirty="0"/>
          </a:p>
        </p:txBody>
      </p:sp>
    </p:spTree>
    <p:extLst>
      <p:ext uri="{BB962C8B-B14F-4D97-AF65-F5344CB8AC3E}">
        <p14:creationId xmlns:p14="http://schemas.microsoft.com/office/powerpoint/2010/main" val="302586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a:t>
            </a:r>
            <a:r>
              <a:rPr lang="en-US" baseline="0" dirty="0" smtClean="0"/>
              <a:t> data is from college class. …. Total 76. 2 weeks assignment for 5 levels of problems. We conduct 10-fold cross validation for testing</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accuracy, is determined by ……….. As we mentioned before, students skipped</a:t>
            </a:r>
            <a:r>
              <a:rPr lang="en-US" baseline="0" dirty="0" smtClean="0"/>
              <a:t> certain numbers of problem will be dropped from high path to low path, and</a:t>
            </a:r>
            <a:r>
              <a:rPr lang="en-US" dirty="0" smtClean="0"/>
              <a:t> ends</a:t>
            </a:r>
            <a:r>
              <a:rPr lang="en-US" baseline="0" dirty="0" smtClean="0"/>
              <a:t> up in different path.. This means we assign them wrongly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We compare DDPP with 3 baselines. Min: instead of compared with profile</a:t>
            </a:r>
            <a:r>
              <a:rPr lang="en-US" baseline="0" dirty="0" smtClean="0"/>
              <a:t> of clusters, we compare KC with minimum score. This is based on the assumption that a high proficiency student should perform at least as good as min. Similarly, for the second baseline, we compare it with average. Finally, for the third baseline we compare with DDML. Notice DDML also compare with average, but its KC weight is expert-</a:t>
            </a:r>
            <a:r>
              <a:rPr lang="en-US" baseline="0" dirty="0" err="1" smtClean="0"/>
              <a:t>detemined</a:t>
            </a:r>
            <a:r>
              <a:rPr lang="en-US" baseline="0" dirty="0" smtClean="0"/>
              <a:t>, instead of PCA.</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 dirty="0" smtClean="0"/>
              <a:t>explain </a:t>
            </a:r>
            <a:r>
              <a:rPr lang="en" dirty="0"/>
              <a:t>the different between Avg + DDPP and </a:t>
            </a:r>
            <a:r>
              <a:rPr lang="en" dirty="0" smtClean="0"/>
              <a:t>DDML</a:t>
            </a:r>
            <a:endParaRPr lang="en-US" dirty="0" smtClean="0"/>
          </a:p>
          <a:p>
            <a:pPr>
              <a:spcBef>
                <a:spcPts val="0"/>
              </a:spcBef>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Make sure to explain that the minimum and average refers to the threshold</a:t>
            </a:r>
            <a:r>
              <a:rPr lang="en-US" baseline="0" dirty="0" smtClean="0"/>
              <a:t> scores (original is what was in the system [expert weighting], minimum was the minimum of each </a:t>
            </a:r>
            <a:r>
              <a:rPr lang="en-US" baseline="0" dirty="0" err="1" smtClean="0"/>
              <a:t>kc</a:t>
            </a:r>
            <a:r>
              <a:rPr lang="en-US" baseline="0" dirty="0" smtClean="0"/>
              <a:t> score [</a:t>
            </a:r>
            <a:r>
              <a:rPr lang="en-US" baseline="0" dirty="0" err="1" smtClean="0"/>
              <a:t>pca</a:t>
            </a:r>
            <a:r>
              <a:rPr lang="en-US" baseline="0" dirty="0" smtClean="0"/>
              <a:t> weight], average was average, like original, but with </a:t>
            </a:r>
            <a:r>
              <a:rPr lang="en-US" baseline="0" dirty="0" err="1" smtClean="0"/>
              <a:t>pca</a:t>
            </a:r>
            <a:r>
              <a:rPr lang="en-US" baseline="0" dirty="0" smtClean="0"/>
              <a:t> weighting)</a:t>
            </a:r>
            <a:endParaRPr lang="en-US" dirty="0" smtClean="0"/>
          </a:p>
          <a:p>
            <a:pPr>
              <a:spcBef>
                <a:spcPts val="0"/>
              </a:spcBef>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I will</a:t>
            </a:r>
            <a:r>
              <a:rPr lang="en-US" baseline="0" dirty="0" smtClean="0"/>
              <a:t> introduce the system where we apply the proficiency profiling. Deep Thought</a:t>
            </a:r>
            <a:endParaRPr lang="en-US" dirty="0"/>
          </a:p>
        </p:txBody>
      </p:sp>
    </p:spTree>
    <p:extLst>
      <p:ext uri="{BB962C8B-B14F-4D97-AF65-F5344CB8AC3E}">
        <p14:creationId xmlns:p14="http://schemas.microsoft.com/office/powerpoint/2010/main" val="2276690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we are clear about DDML and DDPP, lets see the evaluation and result</a:t>
            </a:r>
            <a:endParaRPr lang="en-US" dirty="0"/>
          </a:p>
        </p:txBody>
      </p:sp>
    </p:spTree>
    <p:extLst>
      <p:ext uri="{BB962C8B-B14F-4D97-AF65-F5344CB8AC3E}">
        <p14:creationId xmlns:p14="http://schemas.microsoft.com/office/powerpoint/2010/main" val="302586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a:t>
            </a:r>
            <a:r>
              <a:rPr lang="en-US" baseline="0" dirty="0" smtClean="0"/>
              <a:t> first result is DDPP with the baselines.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As you</a:t>
            </a:r>
            <a:r>
              <a:rPr lang="en-US" baseline="0" dirty="0" smtClean="0"/>
              <a:t> can see, Original is better than DDPP, which is similar to Average and is bigger than min. DDPP is not the best, but we are still happy with the result because it is completely data-driven. An interpretation is that there’s not enough students to represent all student strategy. The table shows number of proficiency profile types for each level in test set. Only a small set of proficiency profile type is matched in test set</a:t>
            </a: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second result is</a:t>
            </a:r>
            <a:r>
              <a:rPr lang="en-US" baseline="0" dirty="0" smtClean="0"/>
              <a:t> comparison between philosophy class and computer </a:t>
            </a:r>
            <a:r>
              <a:rPr lang="en-US" baseline="0" dirty="0" err="1" smtClean="0"/>
              <a:t>scienc</a:t>
            </a:r>
            <a:r>
              <a:rPr lang="en-US" baseline="0" smtClean="0"/>
              <a:t>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From the result, ……….we</a:t>
            </a:r>
            <a:r>
              <a:rPr lang="en-US" baseline="0" dirty="0" smtClean="0"/>
              <a:t> think this is because our ‘experts’ are CS students and teachers. Their thinking is constrained by strategies solved in CS classes, so their determined weights works better in CS class. Whereas in philosophy class the experts is not aware of how philosophy students’ strategies. So we conclude that data-driven method is more flexible for diverse participants.</a:t>
            </a:r>
            <a:endParaRPr lang="en-US" dirty="0" smtClean="0"/>
          </a:p>
          <a:p>
            <a:pPr>
              <a:spcBef>
                <a:spcPts val="0"/>
              </a:spcBef>
              <a:buNone/>
            </a:pPr>
            <a:endParaRPr lang="en-US" dirty="0" smtClean="0"/>
          </a:p>
          <a:p>
            <a:pPr>
              <a:spcBef>
                <a:spcPts val="0"/>
              </a:spcBef>
              <a:buNone/>
            </a:pPr>
            <a:r>
              <a:rPr lang="en-US" dirty="0" smtClean="0"/>
              <a:t>This is important in the context of this particular tutor, because the entire</a:t>
            </a:r>
            <a:r>
              <a:rPr lang="en-US" baseline="0" dirty="0" smtClean="0"/>
              <a:t> point is for students to traverse all the concepts displayed in the tutor in the first place. The more likely a student is guided based on their particular learning style, the more likely they are to complete the ENTIRE tutor, and therefore be exposed to domain concepts required for the course at hand.</a:t>
            </a:r>
          </a:p>
          <a:p>
            <a:pPr>
              <a:spcBef>
                <a:spcPts val="0"/>
              </a:spcBef>
              <a:buNone/>
            </a:pPr>
            <a:endParaRPr lang="en-US" baseline="0" dirty="0" smtClean="0"/>
          </a:p>
          <a:p>
            <a:pPr>
              <a:spcBef>
                <a:spcPts val="0"/>
              </a:spcBef>
              <a:buNone/>
            </a:pPr>
            <a:r>
              <a:rPr lang="en-US" baseline="0" dirty="0" smtClean="0"/>
              <a:t>This is important for complex problem-solving domains, where many different strategies for solving singular problems would be acceptable (like logic proofs) [there is no one “right answer”]</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err="1" smtClean="0"/>
              <a:t>Conclustion</a:t>
            </a:r>
            <a:r>
              <a:rPr lang="en-US" dirty="0" smtClean="0"/>
              <a:t>. Here we present a fully data-driven student</a:t>
            </a:r>
            <a:r>
              <a:rPr lang="en-US" baseline="0" dirty="0" smtClean="0"/>
              <a:t> proficiency calculator that has potential and limitation.</a:t>
            </a:r>
          </a:p>
          <a:p>
            <a:pPr>
              <a:spcBef>
                <a:spcPts val="0"/>
              </a:spcBef>
              <a:buNone/>
            </a:pPr>
            <a:r>
              <a:rPr lang="en-US" baseline="0" dirty="0" smtClean="0"/>
              <a:t>Future goal includes implement this method fully in Deep Thought, so we can apply in real classroom. Our result shows we need more and more diverse data to summarize all strategies and more robustly evaluate the system.</a:t>
            </a:r>
          </a:p>
          <a:p>
            <a:pPr>
              <a:spcBef>
                <a:spcPts val="0"/>
              </a:spcBef>
              <a:buNone/>
            </a:pPr>
            <a:endParaRPr lang="en-US" baseline="0" dirty="0" smtClean="0"/>
          </a:p>
          <a:p>
            <a:pPr>
              <a:spcBef>
                <a:spcPts val="0"/>
              </a:spcBef>
              <a:buNone/>
            </a:pPr>
            <a:r>
              <a:rPr lang="en-US" baseline="0" dirty="0" smtClean="0"/>
              <a:t>Other questions we want to focus on are : students types. How can proficiency profile to be generalized to student types, why these user type exists and how does it reflect about learning. Also, what could be the role of some specific logic rules?</a:t>
            </a:r>
          </a:p>
          <a:p>
            <a:pPr>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Deep thought is a logic </a:t>
            </a:r>
            <a:r>
              <a:rPr lang="en" dirty="0" smtClean="0"/>
              <a:t>tutor</a:t>
            </a:r>
            <a:r>
              <a:rPr lang="en-US" baseline="0" dirty="0" smtClean="0"/>
              <a:t>. As opposed to traditional list-based format of proof solving, student use </a:t>
            </a:r>
            <a:r>
              <a:rPr lang="en-US" dirty="0" smtClean="0"/>
              <a:t>graphical representation-</a:t>
            </a:r>
            <a:r>
              <a:rPr lang="en-US" baseline="0" dirty="0" smtClean="0"/>
              <a:t> start from</a:t>
            </a:r>
            <a:r>
              <a:rPr lang="en" dirty="0" smtClean="0"/>
              <a:t> </a:t>
            </a:r>
            <a:r>
              <a:rPr lang="en" dirty="0"/>
              <a:t>premises to derive new </a:t>
            </a:r>
            <a:r>
              <a:rPr lang="en" dirty="0" smtClean="0"/>
              <a:t>statements</a:t>
            </a:r>
            <a:r>
              <a:rPr lang="en-US" dirty="0" smtClean="0"/>
              <a:t>, build up the tree,</a:t>
            </a:r>
            <a:r>
              <a:rPr lang="en" dirty="0" smtClean="0"/>
              <a:t> </a:t>
            </a:r>
            <a:r>
              <a:rPr lang="en" dirty="0"/>
              <a:t>until </a:t>
            </a:r>
            <a:r>
              <a:rPr lang="en" dirty="0" smtClean="0"/>
              <a:t>the</a:t>
            </a:r>
            <a:r>
              <a:rPr lang="en-US" dirty="0" smtClean="0"/>
              <a:t>y reach the</a:t>
            </a:r>
            <a:r>
              <a:rPr lang="en" dirty="0" smtClean="0"/>
              <a:t> </a:t>
            </a:r>
            <a:r>
              <a:rPr lang="en" dirty="0"/>
              <a:t>conclusion</a:t>
            </a:r>
            <a:r>
              <a:rPr lang="en" dirty="0" smtClean="0"/>
              <a:t>.</a:t>
            </a:r>
            <a:r>
              <a:rPr lang="en-US" dirty="0" smtClean="0"/>
              <a:t> </a:t>
            </a:r>
          </a:p>
          <a:p>
            <a:pPr>
              <a:spcBef>
                <a:spcPts val="0"/>
              </a:spcBef>
              <a:buNone/>
            </a:pPr>
            <a:r>
              <a:rPr lang="en-US" dirty="0" smtClean="0"/>
              <a:t>(</a:t>
            </a:r>
            <a:r>
              <a:rPr lang="en-US" dirty="0" err="1" smtClean="0"/>
              <a:t>Croy</a:t>
            </a:r>
            <a:r>
              <a:rPr lang="en-US" dirty="0" smtClean="0"/>
              <a:t> 2000</a:t>
            </a:r>
            <a:r>
              <a:rPr lang="en-US" baseline="0" dirty="0" smtClean="0"/>
              <a:t> argues that students should be taught to move forward and backward, graph presentation gives the flexibility)</a:t>
            </a:r>
            <a:endParaRPr lang="en-US" dirty="0" smtClean="0"/>
          </a:p>
          <a:p>
            <a:pPr>
              <a:spcBef>
                <a:spcPts val="0"/>
              </a:spcBef>
              <a:buNone/>
            </a:pPr>
            <a:endParaRPr lang="en-US" dirty="0" smtClean="0"/>
          </a:p>
          <a:p>
            <a:pPr>
              <a:spcBef>
                <a:spcPts val="0"/>
              </a:spcBef>
              <a:buNone/>
            </a:pPr>
            <a:r>
              <a:rPr lang="en-US" dirty="0" smtClean="0"/>
              <a:t>My </a:t>
            </a:r>
            <a:r>
              <a:rPr lang="en-US" dirty="0" err="1" smtClean="0"/>
              <a:t>collegue</a:t>
            </a:r>
            <a:r>
              <a:rPr lang="en-US" dirty="0" smtClean="0"/>
              <a:t> </a:t>
            </a:r>
            <a:r>
              <a:rPr lang="en-US" dirty="0" err="1" smtClean="0"/>
              <a:t>Behrooz</a:t>
            </a:r>
            <a:r>
              <a:rPr lang="en-US" dirty="0" smtClean="0"/>
              <a:t> </a:t>
            </a:r>
            <a:r>
              <a:rPr lang="en-US" dirty="0" err="1" smtClean="0"/>
              <a:t>Mostafavi</a:t>
            </a:r>
            <a:r>
              <a:rPr lang="en-US" dirty="0" smtClean="0"/>
              <a:t> created</a:t>
            </a:r>
            <a:r>
              <a:rPr lang="en-US" baseline="0" dirty="0" smtClean="0"/>
              <a:t> and maintains deep thought. Deep thought is applied in college classrooms, and </a:t>
            </a:r>
            <a:r>
              <a:rPr lang="en-US" baseline="0" dirty="0" err="1" smtClean="0"/>
              <a:t>behrooz</a:t>
            </a:r>
            <a:r>
              <a:rPr lang="en-US" baseline="0" dirty="0" smtClean="0"/>
              <a:t> has collected years of data of deep thought. So definitely contact him if you are interested </a:t>
            </a:r>
            <a:endParaRPr lang="en-US" dirty="0" smtClean="0"/>
          </a:p>
          <a:p>
            <a:pPr>
              <a:spcBef>
                <a:spcPts val="0"/>
              </a:spcBef>
              <a:buNone/>
            </a:pPr>
            <a:endParaRPr lang="en-US" dirty="0"/>
          </a:p>
          <a:p>
            <a:pPr>
              <a:spcBef>
                <a:spcPts val="0"/>
              </a:spcBef>
              <a:buNone/>
            </a:pPr>
            <a:r>
              <a:rPr lang="en-US" dirty="0" smtClean="0"/>
              <a:t>The</a:t>
            </a:r>
            <a:r>
              <a:rPr lang="en-US" baseline="0" dirty="0" smtClean="0"/>
              <a:t> advantage of using Deep Thought to practice solving logic proofs is the graphical representation, showing students how all the expressions are related to each other (convergence) combined with individual logical operations (rules)</a:t>
            </a:r>
          </a:p>
          <a:p>
            <a:pPr>
              <a:spcBef>
                <a:spcPts val="0"/>
              </a:spcBef>
              <a:buNone/>
            </a:pPr>
            <a:r>
              <a:rPr lang="en-US" baseline="0" dirty="0" smtClean="0"/>
              <a:t>As opposed to the traditional list-based format of proof solving (at the right0</a:t>
            </a:r>
          </a:p>
          <a:p>
            <a:pPr>
              <a:spcBef>
                <a:spcPts val="0"/>
              </a:spcBef>
              <a:buNone/>
            </a:pPr>
            <a:endParaRPr lang="en-US" baseline="0" dirty="0" smtClean="0"/>
          </a:p>
          <a:p>
            <a:pPr>
              <a:spcBef>
                <a:spcPts val="0"/>
              </a:spcBef>
              <a:buNone/>
            </a:pPr>
            <a:r>
              <a:rPr lang="en-US" baseline="0" dirty="0" smtClean="0"/>
              <a:t>Additionally, because Deep Thought is an intelligent and adaptive system, the selection of WHICH proof problems provides for better scaffolding of domain concepts (Mastery learning)</a:t>
            </a:r>
          </a:p>
          <a:p>
            <a:pPr>
              <a:spcBef>
                <a:spcPts val="0"/>
              </a:spcBef>
              <a:buNone/>
            </a:pPr>
            <a:r>
              <a:rPr lang="en-US" baseline="0" dirty="0" smtClean="0"/>
              <a:t>“The Behavior of Tutoring Systems” Kurt </a:t>
            </a:r>
            <a:r>
              <a:rPr lang="en-US" baseline="0" dirty="0" err="1" smtClean="0"/>
              <a:t>VanLehn</a:t>
            </a:r>
            <a:r>
              <a:rPr lang="en-US" baseline="0" dirty="0" smtClean="0"/>
              <a:t> (2006) he describes mastery learning (inner and outer loop)</a:t>
            </a:r>
          </a:p>
          <a:p>
            <a:pPr>
              <a:spcBef>
                <a:spcPts val="0"/>
              </a:spcBef>
              <a:buNone/>
            </a:pPr>
            <a:r>
              <a:rPr lang="en-US" baseline="0" dirty="0" smtClean="0"/>
              <a:t>Outer loop: level based systems “leveling up” </a:t>
            </a:r>
          </a:p>
          <a:p>
            <a:pPr>
              <a:spcBef>
                <a:spcPts val="0"/>
              </a:spcBef>
              <a:buNone/>
            </a:pPr>
            <a:r>
              <a:rPr lang="en-US" baseline="0" dirty="0" smtClean="0"/>
              <a:t>Inner loop: DDML/proficiency calculations</a:t>
            </a:r>
          </a:p>
          <a:p>
            <a:pPr>
              <a:spcBef>
                <a:spcPts val="0"/>
              </a:spcBef>
              <a:buNone/>
            </a:pPr>
            <a:endParaRPr lang="en-US" baseline="0" dirty="0" smtClean="0"/>
          </a:p>
          <a:p>
            <a:pPr>
              <a:spcBef>
                <a:spcPts val="0"/>
              </a:spcBef>
              <a:buNone/>
            </a:pPr>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Next, I’m going to introduce the concept of proficiency in deep thought. Deep thought has the intelligent feature of assigning students to different proficiency tracks based on their KC scores. High track contains more difficult problem then the low</a:t>
            </a:r>
            <a:r>
              <a:rPr lang="en-US" baseline="0" dirty="0" smtClean="0"/>
              <a:t> track.</a:t>
            </a:r>
            <a:endParaRPr lang="en-US" dirty="0" smtClean="0"/>
          </a:p>
          <a:p>
            <a:pPr>
              <a:spcBef>
                <a:spcPts val="0"/>
              </a:spcBef>
              <a:buNone/>
            </a:pPr>
            <a:endParaRPr lang="en-US" dirty="0" smtClean="0"/>
          </a:p>
          <a:p>
            <a:pPr>
              <a:spcBef>
                <a:spcPts val="0"/>
              </a:spcBef>
              <a:buNone/>
            </a:pPr>
            <a:r>
              <a:rPr lang="en-US" dirty="0" smtClean="0"/>
              <a:t>At</a:t>
            </a:r>
            <a:r>
              <a:rPr lang="en-US" baseline="0" dirty="0" smtClean="0"/>
              <a:t> start level, all students perform many problems of prove; after completing the level, students’ KC (rule) scores are assessed, and students are assigned to different tracks for level 2. While in level 2, some students may be </a:t>
            </a:r>
            <a:r>
              <a:rPr lang="en-US" baseline="0" dirty="0" err="1" smtClean="0"/>
              <a:t>slided</a:t>
            </a:r>
            <a:r>
              <a:rPr lang="en-US" baseline="0" dirty="0" smtClean="0"/>
              <a:t> down from high track to low track if they skipped certain number of problems. The skipped student is considered as “wrongly classified”. Then we do assessment on all students data on level 2, and assign different tracks for level 3 problems.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a:t>
            </a:r>
            <a:r>
              <a:rPr lang="en-US" baseline="0" dirty="0" smtClean="0"/>
              <a:t> we’ll move towards the current method of assigning proficiency tracks. Called data-driven master learning</a:t>
            </a:r>
            <a:endParaRPr lang="en-US" dirty="0"/>
          </a:p>
        </p:txBody>
      </p:sp>
    </p:spTree>
    <p:extLst>
      <p:ext uri="{BB962C8B-B14F-4D97-AF65-F5344CB8AC3E}">
        <p14:creationId xmlns:p14="http://schemas.microsoft.com/office/powerpoint/2010/main" val="327972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Previous research by </a:t>
            </a:r>
            <a:r>
              <a:rPr lang="en-US" dirty="0" err="1" smtClean="0"/>
              <a:t>Mostafavi</a:t>
            </a:r>
            <a:r>
              <a:rPr lang="en-US" dirty="0" smtClean="0"/>
              <a:t>,</a:t>
            </a:r>
            <a:r>
              <a:rPr lang="en-US" baseline="0" dirty="0" smtClean="0"/>
              <a:t> Eagle and Barnes have shown that DDML tack-assignment increases completion rate and decreases drop-out. Here’s an example to explain DDML, for level I, we calculated students KC scores as shown in the slide</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US" dirty="0" smtClean="0"/>
              <a:t>Simple example</a:t>
            </a:r>
            <a:r>
              <a:rPr lang="en-US" baseline="0" dirty="0" smtClean="0"/>
              <a:t> of student KC score -&gt; expert decide 1 0 -1 (for each level) -&gt; example calculated score (compare with min) -&gt; assign path; circle on expert decided and calculated score</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US" dirty="0" smtClean="0"/>
              <a:t>Each</a:t>
            </a:r>
            <a:r>
              <a:rPr lang="en-US" baseline="0" dirty="0" smtClean="0"/>
              <a:t> KC score (at the end of each level) is compared to threshold scores for that particular level. [Threshold score is an average of exemplar scores from previous DT use for each KC]</a:t>
            </a:r>
          </a:p>
          <a:p>
            <a:pPr>
              <a:spcBef>
                <a:spcPts val="0"/>
              </a:spcBef>
              <a:buNone/>
            </a:pPr>
            <a:r>
              <a:rPr lang="en-US" baseline="0" dirty="0" smtClean="0"/>
              <a:t>The difference of KC and Threshold scores (will be + or -) is weighted by the PRIORITY for that particular KC(rule). Priority is either 0 (that rule was not important for this level) or 0.5 (that rule was necessary to solve proofs, but was not the focus of that particular level) or 1 (that rule was the focus of that particular level). </a:t>
            </a:r>
          </a:p>
          <a:p>
            <a:pPr>
              <a:spcBef>
                <a:spcPts val="0"/>
              </a:spcBef>
              <a:buNone/>
            </a:pPr>
            <a:endParaRPr lang="en-US" baseline="0" dirty="0" smtClean="0"/>
          </a:p>
          <a:p>
            <a:pPr>
              <a:spcBef>
                <a:spcPts val="0"/>
              </a:spcBef>
              <a:buNone/>
            </a:pPr>
            <a:r>
              <a:rPr lang="en-US" baseline="0" dirty="0" smtClean="0"/>
              <a:t>All the weighted differences are summed. If the sum is &gt; 0, high path, if the sum is &lt; 0, low path. </a:t>
            </a:r>
          </a:p>
          <a:p>
            <a:pPr>
              <a:spcBef>
                <a:spcPts val="0"/>
              </a:spcBef>
              <a:buNone/>
            </a:pPr>
            <a:endParaRPr lang="en-US" baseline="0" dirty="0" smtClean="0"/>
          </a:p>
          <a:p>
            <a:pPr>
              <a:spcBef>
                <a:spcPts val="0"/>
              </a:spcBef>
              <a:buNone/>
            </a:pPr>
            <a:r>
              <a:rPr lang="en-US" baseline="0" dirty="0" smtClean="0"/>
              <a:t>Refer to LAK 15 short paper “Towards data-driven mastery learning” to explain this</a:t>
            </a:r>
            <a:endParaRPr lang="en-US" dirty="0" smtClean="0"/>
          </a:p>
          <a:p>
            <a:pPr>
              <a:spcBef>
                <a:spcPts val="0"/>
              </a:spcBef>
              <a:buNone/>
            </a:pPr>
            <a:endParaRPr lang="e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We than</a:t>
            </a:r>
            <a:r>
              <a:rPr lang="en-US" baseline="0" dirty="0" smtClean="0"/>
              <a:t> compare this student scores to </a:t>
            </a:r>
            <a:r>
              <a:rPr lang="en-US" baseline="0" dirty="0" err="1" smtClean="0"/>
              <a:t>avg</a:t>
            </a:r>
            <a:r>
              <a:rPr lang="en-US" baseline="0" dirty="0" smtClean="0"/>
              <a:t> score of past students who completed the level. </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US" dirty="0" smtClean="0"/>
              <a:t>Simple example</a:t>
            </a:r>
            <a:r>
              <a:rPr lang="en-US" baseline="0" dirty="0" smtClean="0"/>
              <a:t> of student KC score -&gt; expert decide 1 0 -1 (for each level) -&gt; example calculated score (compare with min) -&gt; assign path; circle on expert decided and calculated score</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US" dirty="0" smtClean="0"/>
              <a:t>Each</a:t>
            </a:r>
            <a:r>
              <a:rPr lang="en-US" baseline="0" dirty="0" smtClean="0"/>
              <a:t> KC score (at the end of each level) is compared to threshold scores for that particular level. [Threshold score is an average of exemplar scores from previous DT use for each KC]</a:t>
            </a:r>
          </a:p>
          <a:p>
            <a:pPr>
              <a:spcBef>
                <a:spcPts val="0"/>
              </a:spcBef>
              <a:buNone/>
            </a:pPr>
            <a:r>
              <a:rPr lang="en-US" baseline="0" dirty="0" smtClean="0"/>
              <a:t>The difference of KC and Threshold scores (will be + or -) is weighted by the PRIORITY for that particular KC(rule). Priority is either 0 (that rule was not important for this level) or 0.5 (that rule was necessary to solve proofs, but was not the focus of that particular level) or 1 (that rule was the focus of that particular level). </a:t>
            </a:r>
          </a:p>
          <a:p>
            <a:pPr>
              <a:spcBef>
                <a:spcPts val="0"/>
              </a:spcBef>
              <a:buNone/>
            </a:pPr>
            <a:endParaRPr lang="en-US" baseline="0" dirty="0" smtClean="0"/>
          </a:p>
          <a:p>
            <a:pPr>
              <a:spcBef>
                <a:spcPts val="0"/>
              </a:spcBef>
              <a:buNone/>
            </a:pPr>
            <a:r>
              <a:rPr lang="en-US" baseline="0" dirty="0" smtClean="0"/>
              <a:t>All the weighted differences are summed. If the sum is &gt; 0, high path, if the sum is &lt; 0, low path. </a:t>
            </a:r>
          </a:p>
          <a:p>
            <a:pPr>
              <a:spcBef>
                <a:spcPts val="0"/>
              </a:spcBef>
              <a:buNone/>
            </a:pPr>
            <a:endParaRPr lang="en-US" baseline="0" dirty="0" smtClean="0"/>
          </a:p>
          <a:p>
            <a:pPr>
              <a:spcBef>
                <a:spcPts val="0"/>
              </a:spcBef>
              <a:buNone/>
            </a:pPr>
            <a:r>
              <a:rPr lang="en-US" baseline="0" dirty="0" smtClean="0"/>
              <a:t>Refer to LAK 15 short paper “Towards data-driven mastery learning” to explain this</a:t>
            </a:r>
            <a:endParaRPr lang="en-US" dirty="0" smtClean="0"/>
          </a:p>
          <a:p>
            <a:pPr>
              <a:spcBef>
                <a:spcPts val="0"/>
              </a:spcBef>
              <a:buNone/>
            </a:pPr>
            <a:endParaRPr lang="e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Next, we multiply</a:t>
            </a:r>
            <a:r>
              <a:rPr lang="en-US" baseline="0" dirty="0" smtClean="0"/>
              <a:t> the different between student’s score and </a:t>
            </a:r>
            <a:r>
              <a:rPr lang="en-US" baseline="0" dirty="0" err="1" smtClean="0"/>
              <a:t>avg</a:t>
            </a:r>
            <a:r>
              <a:rPr lang="en-US" baseline="0" dirty="0" smtClean="0"/>
              <a:t> score with expert </a:t>
            </a:r>
            <a:r>
              <a:rPr lang="en-US" baseline="0" dirty="0" err="1" smtClean="0"/>
              <a:t>detemined</a:t>
            </a:r>
            <a:r>
              <a:rPr lang="en-US" baseline="0" dirty="0" smtClean="0"/>
              <a:t> KC weight. Here, weight has three values: 1 means the rule is ……..</a:t>
            </a:r>
            <a:endParaRPr lang="en-US" dirty="0" smtClean="0"/>
          </a:p>
          <a:p>
            <a:pPr>
              <a:spcBef>
                <a:spcPts val="0"/>
              </a:spcBef>
              <a:buNone/>
            </a:pPr>
            <a:endParaRPr lang="en-US" dirty="0" smtClean="0"/>
          </a:p>
          <a:p>
            <a:pPr>
              <a:spcBef>
                <a:spcPts val="0"/>
              </a:spcBef>
              <a:buNone/>
            </a:pPr>
            <a:r>
              <a:rPr lang="en-US" dirty="0" smtClean="0"/>
              <a:t>Simple example</a:t>
            </a:r>
            <a:r>
              <a:rPr lang="en-US" baseline="0" dirty="0" smtClean="0"/>
              <a:t> of student KC score -&gt; expert decide 1 0 -1 (for each level) -&gt; example calculated score (compare with min) -&gt; assign path; circle on expert decided and calculated score</a:t>
            </a:r>
            <a:endParaRPr lang="en-US" dirty="0" smtClean="0"/>
          </a:p>
          <a:p>
            <a:pPr>
              <a:spcBef>
                <a:spcPts val="0"/>
              </a:spcBef>
              <a:buNone/>
            </a:pPr>
            <a:endParaRPr lang="en-US" dirty="0" smtClean="0"/>
          </a:p>
          <a:p>
            <a:pPr>
              <a:spcBef>
                <a:spcPts val="0"/>
              </a:spcBef>
              <a:buNone/>
            </a:pPr>
            <a:endParaRPr lang="en-US" dirty="0" smtClean="0"/>
          </a:p>
          <a:p>
            <a:pPr>
              <a:spcBef>
                <a:spcPts val="0"/>
              </a:spcBef>
              <a:buNone/>
            </a:pPr>
            <a:r>
              <a:rPr lang="en-US" dirty="0" smtClean="0"/>
              <a:t>Each</a:t>
            </a:r>
            <a:r>
              <a:rPr lang="en-US" baseline="0" dirty="0" smtClean="0"/>
              <a:t> KC score (at the end of each level) is compared to threshold scores for that particular level. [Threshold score is an average of exemplar scores from previous DT use for each KC]</a:t>
            </a:r>
          </a:p>
          <a:p>
            <a:pPr>
              <a:spcBef>
                <a:spcPts val="0"/>
              </a:spcBef>
              <a:buNone/>
            </a:pPr>
            <a:r>
              <a:rPr lang="en-US" baseline="0" dirty="0" smtClean="0"/>
              <a:t>The difference of KC and Threshold scores (will be + or -) is weighted by the PRIORITY for that particular KC(rule). Priority is either 0 (that rule was not important for this level) or 0.5 (that rule was necessary to solve proofs, but was not the focus of that particular level) or 1 (that rule was the focus of that particular level). </a:t>
            </a:r>
          </a:p>
          <a:p>
            <a:pPr>
              <a:spcBef>
                <a:spcPts val="0"/>
              </a:spcBef>
              <a:buNone/>
            </a:pPr>
            <a:endParaRPr lang="en-US" baseline="0" dirty="0" smtClean="0"/>
          </a:p>
          <a:p>
            <a:pPr>
              <a:spcBef>
                <a:spcPts val="0"/>
              </a:spcBef>
              <a:buNone/>
            </a:pPr>
            <a:r>
              <a:rPr lang="en-US" baseline="0" dirty="0" smtClean="0"/>
              <a:t>All the weighted differences are summed. If the sum is &gt; 0, high path, if the sum is &lt; 0, low path. </a:t>
            </a:r>
          </a:p>
          <a:p>
            <a:pPr>
              <a:spcBef>
                <a:spcPts val="0"/>
              </a:spcBef>
              <a:buNone/>
            </a:pPr>
            <a:endParaRPr lang="en-US" baseline="0" dirty="0" smtClean="0"/>
          </a:p>
          <a:p>
            <a:pPr>
              <a:spcBef>
                <a:spcPts val="0"/>
              </a:spcBef>
              <a:buNone/>
            </a:pPr>
            <a:r>
              <a:rPr lang="en-US" baseline="0" dirty="0" smtClean="0"/>
              <a:t>Refer to LAK 15 short paper “Towards data-driven mastery learning” to explain this</a:t>
            </a:r>
            <a:endParaRPr lang="en-US" dirty="0" smtClean="0"/>
          </a:p>
          <a:p>
            <a:pPr>
              <a:spcBef>
                <a:spcPts val="0"/>
              </a:spcBef>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So the result is now shown here. For</a:t>
            </a:r>
            <a:r>
              <a:rPr lang="en-US" baseline="0" dirty="0" smtClean="0"/>
              <a:t> kc1, student get 0.3 minus </a:t>
            </a:r>
            <a:r>
              <a:rPr lang="en-US" baseline="0" dirty="0" err="1" smtClean="0"/>
              <a:t>avg</a:t>
            </a:r>
            <a:r>
              <a:rPr lang="en-US" baseline="0" dirty="0" smtClean="0"/>
              <a:t> 0.5, multiply by the expert assigned weight 1. sum all rule together, we got -0.05. because its smaller than 0, the student is assigned to low proficiency path</a:t>
            </a:r>
            <a:endParaRPr lang="en-US" dirty="0" smtClean="0"/>
          </a:p>
          <a:p>
            <a:pPr>
              <a:spcBef>
                <a:spcPts val="0"/>
              </a:spcBef>
              <a:buNone/>
            </a:pPr>
            <a:endParaRPr lang="en-US" dirty="0" smtClean="0"/>
          </a:p>
          <a:p>
            <a:pPr>
              <a:spcBef>
                <a:spcPts val="0"/>
              </a:spcBef>
              <a:buNone/>
            </a:pPr>
            <a:r>
              <a:rPr lang="en-US" dirty="0" smtClean="0"/>
              <a:t>Simple example</a:t>
            </a:r>
            <a:r>
              <a:rPr lang="en-US" baseline="0" dirty="0" smtClean="0"/>
              <a:t> of student KC score -&gt; expert decide 1 0 -1 (for each level) -&gt; example calculated score (compare with min) -&gt; assign path; circle on expert decided and calculated score</a:t>
            </a:r>
            <a:endParaRPr lang="en-US" dirty="0" smtClean="0"/>
          </a:p>
          <a:p>
            <a:pPr>
              <a:spcBef>
                <a:spcPts val="0"/>
              </a:spcBef>
              <a:buNone/>
            </a:pPr>
            <a:r>
              <a:rPr lang="en-US" dirty="0" smtClean="0"/>
              <a:t> Here DDML</a:t>
            </a:r>
            <a:r>
              <a:rPr lang="en-US" baseline="0" dirty="0" smtClean="0"/>
              <a:t> has two flaws. First, comparing with average ignore the fact that students will </a:t>
            </a:r>
            <a:r>
              <a:rPr lang="en-US" baseline="0" dirty="0" smtClean="0"/>
              <a:t>focus on </a:t>
            </a:r>
            <a:r>
              <a:rPr lang="en-US" baseline="0" dirty="0" smtClean="0"/>
              <a:t>different </a:t>
            </a:r>
            <a:r>
              <a:rPr lang="en-US" baseline="0" dirty="0" smtClean="0"/>
              <a:t>rules (</a:t>
            </a:r>
            <a:r>
              <a:rPr lang="en-US" baseline="0" dirty="0" err="1" smtClean="0"/>
              <a:t>kc</a:t>
            </a:r>
            <a:r>
              <a:rPr lang="en-US" baseline="0" dirty="0" smtClean="0"/>
              <a:t>) to derive a conclusion, or in other words, different problem solving strategies. Second, </a:t>
            </a:r>
            <a:r>
              <a:rPr lang="en-US" baseline="0" dirty="0" err="1" smtClean="0"/>
              <a:t>kc</a:t>
            </a:r>
            <a:r>
              <a:rPr lang="en-US" baseline="0" dirty="0" smtClean="0"/>
              <a:t> weights are determined by export, which not only takes effort, but is also </a:t>
            </a:r>
            <a:r>
              <a:rPr lang="en-US" baseline="0" dirty="0" err="1" smtClean="0"/>
              <a:t>constrined</a:t>
            </a:r>
            <a:r>
              <a:rPr lang="en-US" baseline="0" dirty="0" smtClean="0"/>
              <a:t> by experts background</a:t>
            </a:r>
            <a:endParaRPr lang="en-US" dirty="0" smtClean="0"/>
          </a:p>
          <a:p>
            <a:pPr>
              <a:spcBef>
                <a:spcPts val="0"/>
              </a:spcBef>
              <a:buNone/>
            </a:pPr>
            <a:endParaRPr lang="en-US" dirty="0" smtClean="0"/>
          </a:p>
          <a:p>
            <a:pPr>
              <a:spcBef>
                <a:spcPts val="0"/>
              </a:spcBef>
              <a:buNone/>
            </a:pPr>
            <a:r>
              <a:rPr lang="en-US" dirty="0" smtClean="0"/>
              <a:t>Each</a:t>
            </a:r>
            <a:r>
              <a:rPr lang="en-US" baseline="0" dirty="0" smtClean="0"/>
              <a:t> KC score (at the end of each level) is compared to threshold scores for that particular level. [Threshold score is an average of exemplar scores from previous DT use for each KC]</a:t>
            </a:r>
          </a:p>
          <a:p>
            <a:pPr>
              <a:spcBef>
                <a:spcPts val="0"/>
              </a:spcBef>
              <a:buNone/>
            </a:pPr>
            <a:r>
              <a:rPr lang="en-US" baseline="0" dirty="0" smtClean="0"/>
              <a:t>The difference of KC and Threshold scores (will be + or -) is weighted by the PRIORITY for that particular KC(rule). Priority is either 0 (that rule was not important for this level) or 0.5 (that rule was necessary to solve proofs, but was not the focus of that particular level) or 1 (that rule was the focus of that particular level). </a:t>
            </a:r>
          </a:p>
          <a:p>
            <a:pPr>
              <a:spcBef>
                <a:spcPts val="0"/>
              </a:spcBef>
              <a:buNone/>
            </a:pPr>
            <a:endParaRPr lang="en-US" baseline="0" dirty="0" smtClean="0"/>
          </a:p>
          <a:p>
            <a:pPr>
              <a:spcBef>
                <a:spcPts val="0"/>
              </a:spcBef>
              <a:buNone/>
            </a:pPr>
            <a:r>
              <a:rPr lang="en-US" baseline="0" dirty="0" smtClean="0"/>
              <a:t>All the weighted differences are summed. If the sum is &gt; 0, high path, if the sum is &lt; 0, low path. </a:t>
            </a:r>
          </a:p>
          <a:p>
            <a:pPr>
              <a:spcBef>
                <a:spcPts val="0"/>
              </a:spcBef>
              <a:buNone/>
            </a:pPr>
            <a:endParaRPr lang="en-US" baseline="0" dirty="0" smtClean="0"/>
          </a:p>
          <a:p>
            <a:pPr>
              <a:spcBef>
                <a:spcPts val="0"/>
              </a:spcBef>
              <a:buNone/>
            </a:pPr>
            <a:r>
              <a:rPr lang="en-US" baseline="0" dirty="0" smtClean="0"/>
              <a:t>Refer to LAK 15 short paper “Towards data-driven mastery learning” to explain this</a:t>
            </a:r>
            <a:endParaRPr lang="en-US" dirty="0" smtClean="0"/>
          </a:p>
          <a:p>
            <a:pPr>
              <a:spcBef>
                <a:spcPts val="0"/>
              </a:spcBef>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01216"/>
            <a:ext cx="5669280" cy="2925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56697"/>
            <a:ext cx="5458968" cy="786513"/>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3943350"/>
            <a:ext cx="5458968" cy="466344"/>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292894"/>
            <a:ext cx="5504688" cy="273844"/>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r>
              <a:rPr lang="en-US" smtClean="0"/>
              <a:t>6/28/15</a:t>
            </a:r>
            <a:endParaRPr lang="en-US"/>
          </a:p>
        </p:txBody>
      </p:sp>
      <p:sp>
        <p:nvSpPr>
          <p:cNvPr id="5" name="Footer Placeholder 4"/>
          <p:cNvSpPr>
            <a:spLocks noGrp="1"/>
          </p:cNvSpPr>
          <p:nvPr>
            <p:ph type="ftr" sz="quarter" idx="11"/>
          </p:nvPr>
        </p:nvSpPr>
        <p:spPr>
          <a:xfrm>
            <a:off x="3218688" y="4767263"/>
            <a:ext cx="4736592" cy="273844"/>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r>
              <a:rPr lang="en-US" smtClean="0"/>
              <a:t>Data-driven Proficiency Profiling</a:t>
            </a:r>
            <a:endParaRPr lang="en-US"/>
          </a:p>
        </p:txBody>
      </p:sp>
      <p:sp>
        <p:nvSpPr>
          <p:cNvPr id="6" name="Slide Number Placeholder 5"/>
          <p:cNvSpPr>
            <a:spLocks noGrp="1"/>
          </p:cNvSpPr>
          <p:nvPr>
            <p:ph type="sldNum" sz="quarter" idx="12"/>
          </p:nvPr>
        </p:nvSpPr>
        <p:spPr>
          <a:xfrm>
            <a:off x="8256494"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6/28/15</a:t>
            </a:r>
            <a:endParaRPr lang="en-US"/>
          </a:p>
        </p:txBody>
      </p:sp>
      <p:sp>
        <p:nvSpPr>
          <p:cNvPr id="4" name="Footer Placeholder 3"/>
          <p:cNvSpPr>
            <a:spLocks noGrp="1"/>
          </p:cNvSpPr>
          <p:nvPr>
            <p:ph type="ftr" sz="quarter" idx="11"/>
          </p:nvPr>
        </p:nvSpPr>
        <p:spPr/>
        <p:txBody>
          <a:bodyPr/>
          <a:lstStyle/>
          <a:p>
            <a:r>
              <a:rPr lang="en-US" smtClean="0"/>
              <a:t>Data-driven Proficiency Profiling</a:t>
            </a:r>
            <a:endParaRPr lang="en-US"/>
          </a:p>
        </p:txBody>
      </p:sp>
      <p:sp>
        <p:nvSpPr>
          <p:cNvPr id="5" name="Slide Number Placeholder 4"/>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6/28/15</a:t>
            </a:r>
            <a:endParaRPr lang="en-US"/>
          </a:p>
        </p:txBody>
      </p:sp>
      <p:sp>
        <p:nvSpPr>
          <p:cNvPr id="3" name="Footer Placeholder 2"/>
          <p:cNvSpPr>
            <a:spLocks noGrp="1"/>
          </p:cNvSpPr>
          <p:nvPr>
            <p:ph type="ftr" sz="quarter" idx="11"/>
          </p:nvPr>
        </p:nvSpPr>
        <p:spPr/>
        <p:txBody>
          <a:bodyPr/>
          <a:lstStyle/>
          <a:p>
            <a:r>
              <a:rPr lang="en-US" smtClean="0"/>
              <a:t>Data-driven Proficiency Profiling</a:t>
            </a:r>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742951"/>
            <a:ext cx="3566160" cy="385167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01216"/>
            <a:ext cx="4114800"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4593011"/>
            <a:ext cx="1752600" cy="273844"/>
          </a:xfrm>
        </p:spPr>
        <p:txBody>
          <a:bodyPr/>
          <a:lstStyle>
            <a:lvl1pPr algn="l">
              <a:defRPr/>
            </a:lvl1pPr>
          </a:lstStyle>
          <a:p>
            <a:r>
              <a:rPr lang="en-US" smtClean="0"/>
              <a:t>6/28/15</a:t>
            </a:r>
            <a:endParaRPr lang="en-US"/>
          </a:p>
        </p:txBody>
      </p:sp>
      <p:sp>
        <p:nvSpPr>
          <p:cNvPr id="6" name="Footer Placeholder 5"/>
          <p:cNvSpPr>
            <a:spLocks noGrp="1"/>
          </p:cNvSpPr>
          <p:nvPr>
            <p:ph type="ftr" sz="quarter" idx="11"/>
          </p:nvPr>
        </p:nvSpPr>
        <p:spPr>
          <a:xfrm>
            <a:off x="174812" y="4767263"/>
            <a:ext cx="3863788" cy="273844"/>
          </a:xfrm>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
        <p:nvSpPr>
          <p:cNvPr id="10" name="Picture Placeholder 9"/>
          <p:cNvSpPr>
            <a:spLocks noGrp="1"/>
          </p:cNvSpPr>
          <p:nvPr>
            <p:ph type="pic" sz="quarter" idx="13"/>
          </p:nvPr>
        </p:nvSpPr>
        <p:spPr>
          <a:xfrm>
            <a:off x="4760258" y="742950"/>
            <a:ext cx="4096512" cy="420886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6" y="201216"/>
            <a:ext cx="1639457"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01216"/>
            <a:ext cx="6858000"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2" y="201216"/>
            <a:ext cx="720761"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01216"/>
            <a:ext cx="3006726"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
        <p:nvSpPr>
          <p:cNvPr id="10" name="Picture Placeholder 2"/>
          <p:cNvSpPr>
            <a:spLocks noGrp="1"/>
          </p:cNvSpPr>
          <p:nvPr>
            <p:ph type="pic" idx="13"/>
          </p:nvPr>
        </p:nvSpPr>
        <p:spPr>
          <a:xfrm>
            <a:off x="3352800" y="201216"/>
            <a:ext cx="47019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6/28/15</a:t>
            </a:r>
            <a:endParaRPr lang="en-US"/>
          </a:p>
        </p:txBody>
      </p:sp>
      <p:sp>
        <p:nvSpPr>
          <p:cNvPr id="5" name="Footer Placeholder 4"/>
          <p:cNvSpPr>
            <a:spLocks noGrp="1"/>
          </p:cNvSpPr>
          <p:nvPr>
            <p:ph type="ftr" sz="quarter" idx="11"/>
          </p:nvPr>
        </p:nvSpPr>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800" y="776569"/>
            <a:ext cx="1322295" cy="3818054"/>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776568"/>
            <a:ext cx="6019800" cy="383234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6/28/15</a:t>
            </a:r>
            <a:endParaRPr lang="en-US"/>
          </a:p>
        </p:txBody>
      </p:sp>
      <p:sp>
        <p:nvSpPr>
          <p:cNvPr id="5" name="Footer Placeholder 4"/>
          <p:cNvSpPr>
            <a:spLocks noGrp="1"/>
          </p:cNvSpPr>
          <p:nvPr>
            <p:ph type="ftr" sz="quarter" idx="11"/>
          </p:nvPr>
        </p:nvSpPr>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r>
              <a:rPr lang="en-US" smtClean="0"/>
              <a:t>6/28/15</a:t>
            </a:r>
            <a:endParaRPr lang="en-US"/>
          </a:p>
        </p:txBody>
      </p:sp>
      <p:sp>
        <p:nvSpPr>
          <p:cNvPr id="5" name="Footer Placeholder 4"/>
          <p:cNvSpPr>
            <a:spLocks noGrp="1"/>
          </p:cNvSpPr>
          <p:nvPr>
            <p:ph type="ftr" sz="quarter" idx="11"/>
          </p:nvPr>
        </p:nvSpPr>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01216"/>
            <a:ext cx="566928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28962"/>
            <a:ext cx="5457919" cy="814388"/>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3943349"/>
            <a:ext cx="5457918" cy="463924"/>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1" y="292474"/>
            <a:ext cx="5499847" cy="273844"/>
          </a:xfrm>
        </p:spPr>
        <p:txBody>
          <a:bodyPr/>
          <a:lstStyle>
            <a:lvl1pPr>
              <a:defRPr sz="2200" b="0" baseline="0">
                <a:solidFill>
                  <a:schemeClr val="bg1"/>
                </a:solidFill>
              </a:defRPr>
            </a:lvl1pPr>
          </a:lstStyle>
          <a:p>
            <a:r>
              <a:rPr lang="en-US" smtClean="0"/>
              <a:t>6/28/15</a:t>
            </a:r>
            <a:endParaRPr lang="en-US"/>
          </a:p>
        </p:txBody>
      </p:sp>
      <p:sp>
        <p:nvSpPr>
          <p:cNvPr id="5" name="Footer Placeholder 4"/>
          <p:cNvSpPr>
            <a:spLocks noGrp="1"/>
          </p:cNvSpPr>
          <p:nvPr>
            <p:ph type="ftr" sz="quarter" idx="11"/>
          </p:nvPr>
        </p:nvSpPr>
        <p:spPr>
          <a:xfrm>
            <a:off x="3213847" y="4767263"/>
            <a:ext cx="4734112" cy="273844"/>
          </a:xfrm>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a:xfrm>
            <a:off x="8265459"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pPr>
              <a:spcBef>
                <a:spcPts val="0"/>
              </a:spcBef>
              <a:buNone/>
            </a:pPr>
            <a:fld id="{00000000-1234-1234-1234-123412341234}" type="slidenum">
              <a:rPr lang="en" smtClean="0"/>
              <a:t>‹#›</a:t>
            </a:fld>
            <a:endParaRPr lang="en"/>
          </a:p>
        </p:txBody>
      </p:sp>
      <p:sp>
        <p:nvSpPr>
          <p:cNvPr id="9" name="Picture Placeholder 8"/>
          <p:cNvSpPr>
            <a:spLocks noGrp="1"/>
          </p:cNvSpPr>
          <p:nvPr>
            <p:ph type="pic" sz="quarter" idx="13"/>
          </p:nvPr>
        </p:nvSpPr>
        <p:spPr>
          <a:xfrm>
            <a:off x="3200401" y="2158253"/>
            <a:ext cx="5646867" cy="96012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4" y="685800"/>
            <a:ext cx="6508377" cy="857250"/>
          </a:xfrm>
        </p:spPr>
        <p:txBody>
          <a:bodyPr/>
          <a:lstStyle/>
          <a:p>
            <a:r>
              <a:rPr lang="en-US" smtClean="0"/>
              <a:t>Click to edit Master title style</a:t>
            </a:r>
            <a:endParaRPr/>
          </a:p>
        </p:txBody>
      </p:sp>
      <p:sp>
        <p:nvSpPr>
          <p:cNvPr id="3" name="Content Placeholder 2"/>
          <p:cNvSpPr>
            <a:spLocks noGrp="1"/>
          </p:cNvSpPr>
          <p:nvPr>
            <p:ph idx="1"/>
          </p:nvPr>
        </p:nvSpPr>
        <p:spPr>
          <a:xfrm>
            <a:off x="2178424" y="1657351"/>
            <a:ext cx="6508377" cy="293727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r>
              <a:rPr lang="en-US" smtClean="0"/>
              <a:t>6/28/15</a:t>
            </a:r>
            <a:endParaRPr lang="en-US"/>
          </a:p>
        </p:txBody>
      </p:sp>
      <p:sp>
        <p:nvSpPr>
          <p:cNvPr id="5" name="Footer Placeholder 4"/>
          <p:cNvSpPr>
            <a:spLocks noGrp="1"/>
          </p:cNvSpPr>
          <p:nvPr>
            <p:ph type="ftr" sz="quarter" idx="11"/>
          </p:nvPr>
        </p:nvSpPr>
        <p:spPr>
          <a:xfrm>
            <a:off x="2178423" y="4767263"/>
            <a:ext cx="4926852" cy="273844"/>
          </a:xfrm>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a:xfrm>
            <a:off x="331694" y="270762"/>
            <a:ext cx="506506" cy="273844"/>
          </a:xfrm>
        </p:spPr>
        <p:txBody>
          <a:bodyPr/>
          <a:lstStyle/>
          <a:p>
            <a:pPr>
              <a:spcBef>
                <a:spcPts val="0"/>
              </a:spcBef>
              <a:buNone/>
            </a:pPr>
            <a:fld id="{00000000-1234-1234-1234-123412341234}" type="slidenum">
              <a:rPr lang="en" smtClean="0"/>
              <a:t>‹#›</a:t>
            </a:fld>
            <a:endParaRPr lang="en"/>
          </a:p>
        </p:txBody>
      </p:sp>
      <p:sp>
        <p:nvSpPr>
          <p:cNvPr id="9" name="Picture Placeholder 8"/>
          <p:cNvSpPr>
            <a:spLocks noGrp="1"/>
          </p:cNvSpPr>
          <p:nvPr>
            <p:ph type="pic" sz="quarter" idx="13"/>
          </p:nvPr>
        </p:nvSpPr>
        <p:spPr>
          <a:xfrm>
            <a:off x="269875" y="1482539"/>
            <a:ext cx="1645920" cy="3469341"/>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3" y="201216"/>
            <a:ext cx="1099073" cy="4762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2571750"/>
            <a:ext cx="4966446" cy="1048871"/>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4767263"/>
            <a:ext cx="1622612" cy="273844"/>
          </a:xfrm>
        </p:spPr>
        <p:txBody>
          <a:bodyPr/>
          <a:lstStyle/>
          <a:p>
            <a:r>
              <a:rPr lang="en-US" smtClean="0"/>
              <a:t>6/28/15</a:t>
            </a:r>
            <a:endParaRPr lang="en-US"/>
          </a:p>
        </p:txBody>
      </p:sp>
      <p:sp>
        <p:nvSpPr>
          <p:cNvPr id="5" name="Footer Placeholder 4"/>
          <p:cNvSpPr>
            <a:spLocks noGrp="1"/>
          </p:cNvSpPr>
          <p:nvPr>
            <p:ph type="ftr" sz="quarter" idx="11"/>
          </p:nvPr>
        </p:nvSpPr>
        <p:spPr>
          <a:xfrm>
            <a:off x="174812" y="4767263"/>
            <a:ext cx="5311588" cy="273844"/>
          </a:xfrm>
        </p:spPr>
        <p:txBody>
          <a:bodyPr/>
          <a:lstStyle/>
          <a:p>
            <a:r>
              <a:rPr lang="en-US" smtClean="0"/>
              <a:t>Data-driven Proficiency Profiling</a:t>
            </a:r>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3580279"/>
            <a:ext cx="2971800" cy="138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2571751"/>
            <a:ext cx="4966446" cy="1048871"/>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4578724"/>
            <a:ext cx="506506" cy="273844"/>
          </a:xfrm>
        </p:spPr>
        <p:txBody>
          <a:bodyPr/>
          <a:lstStyle/>
          <a:p>
            <a:pPr>
              <a:spcBef>
                <a:spcPts val="0"/>
              </a:spcBef>
              <a:buNone/>
            </a:pPr>
            <a:fld id="{00000000-1234-1234-1234-123412341234}" type="slidenum">
              <a:rPr lang="en" smtClean="0"/>
              <a:t>‹#›</a:t>
            </a:fld>
            <a:endParaRPr lang="en"/>
          </a:p>
        </p:txBody>
      </p:sp>
      <p:sp>
        <p:nvSpPr>
          <p:cNvPr id="9" name="Picture Placeholder 8"/>
          <p:cNvSpPr>
            <a:spLocks noGrp="1"/>
          </p:cNvSpPr>
          <p:nvPr>
            <p:ph type="pic" sz="quarter" idx="13"/>
          </p:nvPr>
        </p:nvSpPr>
        <p:spPr>
          <a:xfrm>
            <a:off x="269874" y="201216"/>
            <a:ext cx="2971800" cy="33289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685800"/>
            <a:ext cx="7388352" cy="85725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6/28/15</a:t>
            </a:r>
            <a:endParaRPr lang="en-US"/>
          </a:p>
        </p:txBody>
      </p:sp>
      <p:sp>
        <p:nvSpPr>
          <p:cNvPr id="8" name="Footer Placeholder 7"/>
          <p:cNvSpPr>
            <a:spLocks noGrp="1"/>
          </p:cNvSpPr>
          <p:nvPr>
            <p:ph type="ftr" sz="quarter" idx="11"/>
          </p:nvPr>
        </p:nvSpPr>
        <p:spPr/>
        <p:txBody>
          <a:bodyPr/>
          <a:lstStyle/>
          <a:p>
            <a:r>
              <a:rPr lang="en-US" smtClean="0"/>
              <a:t>Data-driven Proficiency Profiling</a:t>
            </a:r>
            <a:endParaRPr lang="en-US"/>
          </a:p>
        </p:txBody>
      </p:sp>
      <p:sp>
        <p:nvSpPr>
          <p:cNvPr id="9" name="Slide Number Placeholder 8"/>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1660922"/>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6/28/15</a:t>
            </a:r>
            <a:endParaRPr lang="en-US"/>
          </a:p>
        </p:txBody>
      </p:sp>
      <p:sp>
        <p:nvSpPr>
          <p:cNvPr id="6" name="Footer Placeholder 5"/>
          <p:cNvSpPr>
            <a:spLocks noGrp="1"/>
          </p:cNvSpPr>
          <p:nvPr>
            <p:ph type="ftr" sz="quarter" idx="11"/>
          </p:nvPr>
        </p:nvSpPr>
        <p:spPr/>
        <p:txBody>
          <a:bodyPr/>
          <a:lstStyle/>
          <a:p>
            <a:r>
              <a:rPr lang="en-US" smtClean="0"/>
              <a:t>Data-driven Proficiency Profiling</a:t>
            </a:r>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
        <p:nvSpPr>
          <p:cNvPr id="9" name="Content Placeholder 2"/>
          <p:cNvSpPr>
            <a:spLocks noGrp="1"/>
          </p:cNvSpPr>
          <p:nvPr>
            <p:ph sz="half" idx="13"/>
          </p:nvPr>
        </p:nvSpPr>
        <p:spPr>
          <a:xfrm>
            <a:off x="457200" y="3168730"/>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685800"/>
            <a:ext cx="6508377" cy="85725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1657351"/>
            <a:ext cx="6508377" cy="29372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4767263"/>
            <a:ext cx="1752600" cy="273844"/>
          </a:xfrm>
          <a:prstGeom prst="rect">
            <a:avLst/>
          </a:prstGeom>
        </p:spPr>
        <p:txBody>
          <a:bodyPr vert="horz" lIns="91440" tIns="45720" rIns="91440" bIns="45720" rtlCol="0" anchor="ctr"/>
          <a:lstStyle>
            <a:lvl1pPr algn="r">
              <a:defRPr sz="1100" b="1">
                <a:solidFill>
                  <a:schemeClr val="tx1"/>
                </a:solidFill>
              </a:defRPr>
            </a:lvl1pPr>
          </a:lstStyle>
          <a:p>
            <a:r>
              <a:rPr lang="en-US" dirty="0" smtClean="0"/>
              <a:t>6/28/15</a:t>
            </a:r>
            <a:endParaRPr lang="en-US" dirty="0"/>
          </a:p>
        </p:txBody>
      </p:sp>
      <p:sp>
        <p:nvSpPr>
          <p:cNvPr id="5" name="Footer Placeholder 4"/>
          <p:cNvSpPr>
            <a:spLocks noGrp="1"/>
          </p:cNvSpPr>
          <p:nvPr>
            <p:ph type="ftr" sz="quarter" idx="3"/>
          </p:nvPr>
        </p:nvSpPr>
        <p:spPr>
          <a:xfrm>
            <a:off x="174812" y="4767263"/>
            <a:ext cx="6007100" cy="273844"/>
          </a:xfrm>
          <a:prstGeom prst="rect">
            <a:avLst/>
          </a:prstGeom>
        </p:spPr>
        <p:txBody>
          <a:bodyPr vert="horz" lIns="91440" tIns="45720" rIns="91440" bIns="45720" rtlCol="0" anchor="ctr"/>
          <a:lstStyle>
            <a:lvl1pPr algn="l">
              <a:defRPr sz="1100" b="1">
                <a:solidFill>
                  <a:srgbClr val="000000"/>
                </a:solidFill>
              </a:defRPr>
            </a:lvl1pPr>
          </a:lstStyle>
          <a:p>
            <a:r>
              <a:rPr lang="en-US" dirty="0" smtClean="0"/>
              <a:t>Data-driven Proficiency Profiling</a:t>
            </a:r>
            <a:endParaRPr lang="en-US" dirty="0"/>
          </a:p>
        </p:txBody>
      </p:sp>
      <p:sp>
        <p:nvSpPr>
          <p:cNvPr id="6" name="Slide Number Placeholder 5"/>
          <p:cNvSpPr>
            <a:spLocks noGrp="1"/>
          </p:cNvSpPr>
          <p:nvPr>
            <p:ph type="sldNum" sz="quarter" idx="4"/>
          </p:nvPr>
        </p:nvSpPr>
        <p:spPr>
          <a:xfrm>
            <a:off x="8256494" y="270762"/>
            <a:ext cx="506506" cy="273844"/>
          </a:xfrm>
          <a:prstGeom prst="rect">
            <a:avLst/>
          </a:prstGeom>
        </p:spPr>
        <p:txBody>
          <a:bodyPr vert="horz" lIns="91440" tIns="45720" rIns="91440" bIns="45720" rtlCol="0" anchor="ctr"/>
          <a:lstStyle>
            <a:lvl1pPr algn="r">
              <a:defRPr sz="2200" b="1">
                <a:solidFill>
                  <a:schemeClr val="bg1"/>
                </a:solidFill>
              </a:defRPr>
            </a:lvl1pPr>
          </a:lstStyle>
          <a:p>
            <a:pPr>
              <a:spcBef>
                <a:spcPts val="0"/>
              </a:spcBef>
              <a:buNone/>
            </a:pPr>
            <a:fld id="{00000000-1234-1234-1234-123412341234}" type="slidenum">
              <a:rPr lang="en" smtClean="0"/>
              <a:t>‹#›</a:t>
            </a:fld>
            <a:endParaRPr lang="en"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mailto:zliu24@ncsu.edu" TargetMode="External"/><Relationship Id="rId4" Type="http://schemas.openxmlformats.org/officeDocument/2006/relationships/hyperlink" Target="mailto:tmbarnes@ncsu.edu" TargetMode="Externa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png"/><Relationship Id="rId9" Type="http://schemas.openxmlformats.org/officeDocument/2006/relationships/image" Target="../media/image2.png"/><Relationship Id="rId10" Type="http://schemas.openxmlformats.org/officeDocument/2006/relationships/image" Target="../media/image4.png"/><Relationship Id="rId11"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hyperlink" Target="mailto:bzmostaf@ncsu.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3.wdp"/><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3.wdp"/><Relationship Id="rId5" Type="http://schemas.openxmlformats.org/officeDocument/2006/relationships/image" Target="../media/image7.png"/><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3.wdp"/><Relationship Id="rId5" Type="http://schemas.openxmlformats.org/officeDocument/2006/relationships/image" Target="../media/image7.png"/><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3.wdp"/><Relationship Id="rId5" Type="http://schemas.openxmlformats.org/officeDocument/2006/relationships/image" Target="../media/image7.png"/><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3517900" y="1853379"/>
            <a:ext cx="5458968" cy="786513"/>
          </a:xfrm>
          <a:prstGeom prst="rect">
            <a:avLst/>
          </a:prstGeom>
        </p:spPr>
        <p:txBody>
          <a:bodyPr lIns="91425" tIns="91425" rIns="91425" bIns="91425" anchor="b" anchorCtr="0">
            <a:noAutofit/>
          </a:bodyPr>
          <a:lstStyle/>
          <a:p>
            <a:pPr>
              <a:spcBef>
                <a:spcPts val="0"/>
              </a:spcBef>
              <a:buNone/>
            </a:pPr>
            <a:r>
              <a:rPr lang="en" dirty="0">
                <a:solidFill>
                  <a:schemeClr val="bg1"/>
                </a:solidFill>
              </a:rPr>
              <a:t>Data-driven Proficiency Profiling</a:t>
            </a:r>
          </a:p>
        </p:txBody>
      </p:sp>
      <p:sp>
        <p:nvSpPr>
          <p:cNvPr id="31" name="Shape 31"/>
          <p:cNvSpPr txBox="1">
            <a:spLocks noGrp="1"/>
          </p:cNvSpPr>
          <p:nvPr>
            <p:ph type="subTitle" idx="1"/>
          </p:nvPr>
        </p:nvSpPr>
        <p:spPr>
          <a:xfrm>
            <a:off x="2423295" y="3524561"/>
            <a:ext cx="3370041" cy="1358900"/>
          </a:xfrm>
          <a:prstGeom prst="rect">
            <a:avLst/>
          </a:prstGeom>
        </p:spPr>
        <p:txBody>
          <a:bodyPr lIns="91425" tIns="91425" rIns="91425" bIns="91425" anchor="t" anchorCtr="0">
            <a:noAutofit/>
          </a:bodyPr>
          <a:lstStyle/>
          <a:p>
            <a:pPr rtl="0">
              <a:spcBef>
                <a:spcPts val="0"/>
              </a:spcBef>
              <a:buNone/>
            </a:pPr>
            <a:r>
              <a:rPr lang="en" sz="2400" dirty="0"/>
              <a:t>Behrooz </a:t>
            </a:r>
            <a:r>
              <a:rPr lang="en" sz="2400" dirty="0" smtClean="0"/>
              <a:t>Mostafavi</a:t>
            </a:r>
            <a:endParaRPr lang="en-US" sz="2400" dirty="0" smtClean="0"/>
          </a:p>
          <a:p>
            <a:pPr rtl="0">
              <a:spcBef>
                <a:spcPts val="0"/>
              </a:spcBef>
              <a:buNone/>
            </a:pPr>
            <a:r>
              <a:rPr lang="en" sz="2400" dirty="0" smtClean="0"/>
              <a:t>Zhongxiu </a:t>
            </a:r>
            <a:r>
              <a:rPr lang="en-US" sz="2400" dirty="0" smtClean="0"/>
              <a:t>“Aurora” </a:t>
            </a:r>
            <a:r>
              <a:rPr lang="en" sz="2400" dirty="0" smtClean="0"/>
              <a:t>Liu</a:t>
            </a:r>
            <a:endParaRPr lang="en" sz="2400" dirty="0"/>
          </a:p>
          <a:p>
            <a:pPr>
              <a:spcBef>
                <a:spcPts val="0"/>
              </a:spcBef>
              <a:buNone/>
            </a:pPr>
            <a:r>
              <a:rPr lang="en" sz="2400" dirty="0"/>
              <a:t>Tiffany Barnes</a:t>
            </a:r>
          </a:p>
        </p:txBody>
      </p:sp>
      <p:pic>
        <p:nvPicPr>
          <p:cNvPr id="32" name="Shape 32"/>
          <p:cNvPicPr preferRelativeResize="0"/>
          <p:nvPr/>
        </p:nvPicPr>
        <p:blipFill>
          <a:blip r:embed="rId3">
            <a:alphaModFix/>
          </a:blip>
          <a:stretch>
            <a:fillRect/>
          </a:stretch>
        </p:blipFill>
        <p:spPr>
          <a:xfrm>
            <a:off x="5829543" y="3408376"/>
            <a:ext cx="1512395" cy="1458856"/>
          </a:xfrm>
          <a:prstGeom prst="rect">
            <a:avLst/>
          </a:prstGeom>
          <a:noFill/>
          <a:ln>
            <a:noFill/>
          </a:ln>
        </p:spPr>
      </p:pic>
      <p:pic>
        <p:nvPicPr>
          <p:cNvPr id="33" name="Shape 33"/>
          <p:cNvPicPr preferRelativeResize="0"/>
          <p:nvPr/>
        </p:nvPicPr>
        <p:blipFill>
          <a:blip r:embed="rId4">
            <a:alphaModFix/>
          </a:blip>
          <a:stretch>
            <a:fillRect/>
          </a:stretch>
        </p:blipFill>
        <p:spPr>
          <a:xfrm>
            <a:off x="7341938" y="3416740"/>
            <a:ext cx="1459476" cy="1458856"/>
          </a:xfrm>
          <a:prstGeom prst="rect">
            <a:avLst/>
          </a:prstGeom>
          <a:noFill/>
          <a:ln>
            <a:noFill/>
          </a:ln>
        </p:spPr>
      </p:pic>
      <p:pic>
        <p:nvPicPr>
          <p:cNvPr id="6" name="Picture 5"/>
          <p:cNvPicPr>
            <a:picLocks noChangeAspect="1"/>
          </p:cNvPicPr>
          <p:nvPr/>
        </p:nvPicPr>
        <p:blipFill rotWithShape="1">
          <a:blip r:embed="rId5"/>
          <a:srcRect b="29723"/>
          <a:stretch/>
        </p:blipFill>
        <p:spPr>
          <a:xfrm>
            <a:off x="692224" y="303760"/>
            <a:ext cx="2095748" cy="3212936"/>
          </a:xfrm>
          <a:prstGeom prst="rect">
            <a:avLst/>
          </a:prstGeom>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backgroundRemoval t="16537" b="81912" l="14416" r="89481"/>
                    </a14:imgEffect>
                    <a14:imgEffect>
                      <a14:colorTemperature colorTemp="5900"/>
                    </a14:imgEffect>
                  </a14:imgLayer>
                </a14:imgProps>
              </a:ext>
            </a:extLst>
          </a:blip>
          <a:srcRect l="13643" t="15352" r="9286" b="17336"/>
          <a:stretch/>
        </p:blipFill>
        <p:spPr>
          <a:xfrm>
            <a:off x="8193025" y="3630888"/>
            <a:ext cx="320906" cy="281727"/>
          </a:xfrm>
          <a:prstGeom prst="rect">
            <a:avLst/>
          </a:prstGeom>
        </p:spPr>
      </p:pic>
    </p:spTree>
    <p:extLst>
      <p:ext uri="{BB962C8B-B14F-4D97-AF65-F5344CB8AC3E}">
        <p14:creationId xmlns:p14="http://schemas.microsoft.com/office/powerpoint/2010/main" val="4174761942"/>
      </p:ext>
    </p:extLst>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8241"/>
            <a:ext cx="8229600" cy="4527589"/>
          </a:xfrm>
        </p:spPr>
        <p:txBody>
          <a:bodyPr>
            <a:normAutofit/>
          </a:bodyPr>
          <a:lstStyle/>
          <a:p>
            <a:r>
              <a:rPr lang="en-US" sz="2800" dirty="0" smtClean="0">
                <a:solidFill>
                  <a:srgbClr val="999999"/>
                </a:solidFill>
              </a:rPr>
              <a:t>Introduction of Deep Thought</a:t>
            </a:r>
          </a:p>
          <a:p>
            <a:endParaRPr lang="en-US" sz="2800" dirty="0"/>
          </a:p>
          <a:p>
            <a:r>
              <a:rPr lang="en-US" sz="2800" dirty="0" smtClean="0">
                <a:solidFill>
                  <a:schemeClr val="bg2">
                    <a:lumMod val="75000"/>
                  </a:schemeClr>
                </a:solidFill>
              </a:rPr>
              <a:t>Current Method: DDML</a:t>
            </a:r>
          </a:p>
          <a:p>
            <a:endParaRPr lang="en-US" sz="2800" dirty="0">
              <a:solidFill>
                <a:schemeClr val="bg2">
                  <a:lumMod val="75000"/>
                </a:schemeClr>
              </a:solidFill>
            </a:endParaRPr>
          </a:p>
          <a:p>
            <a:r>
              <a:rPr lang="en-US" sz="2800" b="1" dirty="0" smtClean="0">
                <a:solidFill>
                  <a:schemeClr val="tx1"/>
                </a:solidFill>
              </a:rPr>
              <a:t>New Method: DDPP (fully data-driven)</a:t>
            </a:r>
          </a:p>
          <a:p>
            <a:pPr lvl="2"/>
            <a:r>
              <a:rPr lang="en-US" sz="2600" b="1" dirty="0" smtClean="0">
                <a:solidFill>
                  <a:schemeClr val="tx1"/>
                </a:solidFill>
              </a:rPr>
              <a:t>Data driven proficiency profiling</a:t>
            </a:r>
          </a:p>
          <a:p>
            <a:endParaRPr lang="en-US" sz="2800" dirty="0">
              <a:solidFill>
                <a:schemeClr val="bg2">
                  <a:lumMod val="75000"/>
                </a:schemeClr>
              </a:solidFill>
            </a:endParaRPr>
          </a:p>
          <a:p>
            <a:r>
              <a:rPr lang="en-US" sz="2800" dirty="0" smtClean="0">
                <a:solidFill>
                  <a:schemeClr val="bg2">
                    <a:lumMod val="75000"/>
                  </a:schemeClr>
                </a:solidFill>
              </a:rPr>
              <a:t>Evaluation</a:t>
            </a:r>
          </a:p>
          <a:p>
            <a:endParaRPr lang="en-US" sz="2800" dirty="0" smtClean="0">
              <a:solidFill>
                <a:schemeClr val="bg2">
                  <a:lumMod val="75000"/>
                </a:schemeClr>
              </a:solidFill>
            </a:endParaRPr>
          </a:p>
          <a:p>
            <a:r>
              <a:rPr lang="en-US" sz="2800" dirty="0">
                <a:solidFill>
                  <a:schemeClr val="bg2">
                    <a:lumMod val="75000"/>
                  </a:schemeClr>
                </a:solidFill>
              </a:rPr>
              <a:t>Result</a:t>
            </a:r>
          </a:p>
          <a:p>
            <a:endParaRPr lang="en-US" sz="2800" dirty="0">
              <a:solidFill>
                <a:schemeClr val="bg2">
                  <a:lumMod val="75000"/>
                </a:schemeClr>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spTree>
    <p:extLst>
      <p:ext uri="{BB962C8B-B14F-4D97-AF65-F5344CB8AC3E}">
        <p14:creationId xmlns:p14="http://schemas.microsoft.com/office/powerpoint/2010/main" val="389770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86915"/>
            <a:ext cx="8229600" cy="857250"/>
          </a:xfrm>
          <a:prstGeom prst="rect">
            <a:avLst/>
          </a:prstGeom>
        </p:spPr>
        <p:txBody>
          <a:bodyPr lIns="91425" tIns="91425" rIns="91425" bIns="91425" anchor="b" anchorCtr="0">
            <a:noAutofit/>
          </a:bodyPr>
          <a:lstStyle/>
          <a:p>
            <a:pPr>
              <a:spcBef>
                <a:spcPts val="0"/>
              </a:spcBef>
              <a:buNone/>
            </a:pPr>
            <a:r>
              <a:rPr lang="en-US" dirty="0" smtClean="0"/>
              <a:t>Inspiration</a:t>
            </a:r>
            <a:endParaRPr lang="en" dirty="0"/>
          </a:p>
        </p:txBody>
      </p:sp>
      <p:sp>
        <p:nvSpPr>
          <p:cNvPr id="45" name="Shape 45"/>
          <p:cNvSpPr txBox="1">
            <a:spLocks noGrp="1"/>
          </p:cNvSpPr>
          <p:nvPr>
            <p:ph type="body" idx="1"/>
          </p:nvPr>
        </p:nvSpPr>
        <p:spPr>
          <a:xfrm>
            <a:off x="457200" y="1013675"/>
            <a:ext cx="8229600" cy="3912300"/>
          </a:xfrm>
          <a:prstGeom prst="rect">
            <a:avLst/>
          </a:prstGeom>
        </p:spPr>
        <p:txBody>
          <a:bodyPr lIns="91425" tIns="91425" rIns="91425" bIns="91425" anchor="t" anchorCtr="0">
            <a:noAutofit/>
          </a:bodyPr>
          <a:lstStyle/>
          <a:p>
            <a:pPr rtl="0">
              <a:spcBef>
                <a:spcPts val="0"/>
              </a:spcBef>
              <a:buNone/>
            </a:pPr>
            <a:r>
              <a:rPr lang="en-US" dirty="0" smtClean="0"/>
              <a:t>Trends in </a:t>
            </a:r>
            <a:r>
              <a:rPr lang="en-US" dirty="0"/>
              <a:t>d</a:t>
            </a:r>
            <a:r>
              <a:rPr lang="en" dirty="0" smtClean="0"/>
              <a:t>ata-driven </a:t>
            </a:r>
            <a:r>
              <a:rPr lang="en-US" dirty="0"/>
              <a:t>t</a:t>
            </a:r>
            <a:r>
              <a:rPr lang="en" dirty="0" smtClean="0"/>
              <a:t>utoring</a:t>
            </a:r>
            <a:r>
              <a:rPr lang="en-US" dirty="0" smtClean="0"/>
              <a:t> </a:t>
            </a:r>
            <a:r>
              <a:rPr lang="en-US" sz="1400" dirty="0" smtClean="0"/>
              <a:t>(Ritter et al. 2007, </a:t>
            </a:r>
            <a:r>
              <a:rPr lang="en-US" sz="1400" dirty="0" err="1" smtClean="0"/>
              <a:t>Koedinger</a:t>
            </a:r>
            <a:r>
              <a:rPr lang="en-US" sz="1400" dirty="0" smtClean="0"/>
              <a:t> et al. 2013)</a:t>
            </a:r>
            <a:endParaRPr lang="en-US" sz="1400" dirty="0"/>
          </a:p>
          <a:p>
            <a:pPr rtl="0">
              <a:spcBef>
                <a:spcPts val="0"/>
              </a:spcBef>
              <a:buFontTx/>
              <a:buChar char="-"/>
            </a:pPr>
            <a:r>
              <a:rPr lang="en-US" dirty="0"/>
              <a:t>R</a:t>
            </a:r>
            <a:r>
              <a:rPr lang="en" dirty="0" smtClean="0"/>
              <a:t>educ</a:t>
            </a:r>
            <a:r>
              <a:rPr lang="en-US" dirty="0" smtClean="0"/>
              <a:t>e</a:t>
            </a:r>
            <a:r>
              <a:rPr lang="en" dirty="0" smtClean="0"/>
              <a:t> </a:t>
            </a:r>
            <a:r>
              <a:rPr lang="en-US" dirty="0" smtClean="0"/>
              <a:t>human </a:t>
            </a:r>
            <a:r>
              <a:rPr lang="en" dirty="0" smtClean="0"/>
              <a:t>design effort</a:t>
            </a:r>
            <a:r>
              <a:rPr lang="en-US" dirty="0" smtClean="0"/>
              <a:t> and bias</a:t>
            </a:r>
            <a:endParaRPr lang="en-US" dirty="0" smtClean="0"/>
          </a:p>
          <a:p>
            <a:pPr rtl="0">
              <a:spcBef>
                <a:spcPts val="0"/>
              </a:spcBef>
              <a:buFontTx/>
              <a:buChar char="-"/>
            </a:pPr>
            <a:r>
              <a:rPr lang="en-US" dirty="0"/>
              <a:t>P</a:t>
            </a:r>
            <a:r>
              <a:rPr lang="en" dirty="0" smtClean="0"/>
              <a:t>otentially </a:t>
            </a:r>
            <a:r>
              <a:rPr lang="en-US" dirty="0" smtClean="0"/>
              <a:t>improve</a:t>
            </a:r>
            <a:r>
              <a:rPr lang="en" dirty="0" smtClean="0"/>
              <a:t> </a:t>
            </a:r>
            <a:r>
              <a:rPr lang="en" dirty="0"/>
              <a:t>accuracy and </a:t>
            </a:r>
            <a:r>
              <a:rPr lang="en" dirty="0" smtClean="0"/>
              <a:t>interpretation</a:t>
            </a:r>
            <a:r>
              <a:rPr lang="en-US" dirty="0" smtClean="0"/>
              <a:t>                 </a:t>
            </a:r>
            <a:r>
              <a:rPr lang="en-US" sz="1400" dirty="0" smtClean="0"/>
              <a:t>(</a:t>
            </a:r>
            <a:r>
              <a:rPr lang="en-US" sz="1400" dirty="0" err="1" smtClean="0"/>
              <a:t>Elmadani</a:t>
            </a:r>
            <a:r>
              <a:rPr lang="en-US" sz="1400" dirty="0" smtClean="0"/>
              <a:t> et al 2012, Gonzalez-</a:t>
            </a:r>
            <a:r>
              <a:rPr lang="en-US" sz="1400" dirty="0" err="1" smtClean="0"/>
              <a:t>Brenes</a:t>
            </a:r>
            <a:r>
              <a:rPr lang="en-US" sz="1400" dirty="0" smtClean="0"/>
              <a:t> &amp; </a:t>
            </a:r>
            <a:r>
              <a:rPr lang="en-US" sz="1400" dirty="0" err="1" smtClean="0"/>
              <a:t>Mostow</a:t>
            </a:r>
            <a:r>
              <a:rPr lang="en-US" sz="1400" dirty="0" smtClean="0"/>
              <a:t> 2013, </a:t>
            </a:r>
            <a:r>
              <a:rPr lang="en-US" sz="1400" dirty="0" err="1" smtClean="0"/>
              <a:t>Fancsali</a:t>
            </a:r>
            <a:r>
              <a:rPr lang="en-US" sz="1400" dirty="0" smtClean="0"/>
              <a:t> 2014)</a:t>
            </a:r>
          </a:p>
          <a:p>
            <a:pPr lvl="0" rtl="0">
              <a:spcBef>
                <a:spcPts val="0"/>
              </a:spcBef>
              <a:buNone/>
            </a:pPr>
            <a:endParaRPr dirty="0"/>
          </a:p>
          <a:p>
            <a:pPr rtl="0">
              <a:spcBef>
                <a:spcPts val="0"/>
              </a:spcBef>
              <a:buNone/>
            </a:pPr>
            <a:r>
              <a:rPr lang="en-US" dirty="0"/>
              <a:t>C</a:t>
            </a:r>
            <a:r>
              <a:rPr lang="en" dirty="0" smtClean="0"/>
              <a:t>luster-based </a:t>
            </a:r>
            <a:r>
              <a:rPr lang="en-US" dirty="0" smtClean="0"/>
              <a:t>c</a:t>
            </a:r>
            <a:r>
              <a:rPr lang="en" dirty="0" smtClean="0"/>
              <a:t>lassification</a:t>
            </a:r>
            <a:endParaRPr lang="en-US" dirty="0"/>
          </a:p>
          <a:p>
            <a:pPr rtl="0">
              <a:spcBef>
                <a:spcPts val="0"/>
              </a:spcBef>
              <a:buFontTx/>
              <a:buChar char="-"/>
            </a:pPr>
            <a:r>
              <a:rPr lang="en-US" dirty="0"/>
              <a:t>D</a:t>
            </a:r>
            <a:r>
              <a:rPr lang="en" dirty="0" smtClean="0"/>
              <a:t>etects </a:t>
            </a:r>
            <a:r>
              <a:rPr lang="en" dirty="0"/>
              <a:t>unexpected learning </a:t>
            </a:r>
            <a:r>
              <a:rPr lang="en" dirty="0" smtClean="0"/>
              <a:t>strategies</a:t>
            </a:r>
            <a:r>
              <a:rPr lang="en-US" dirty="0" smtClean="0"/>
              <a:t> </a:t>
            </a:r>
            <a:r>
              <a:rPr lang="en-US" sz="1400" dirty="0" smtClean="0"/>
              <a:t>(</a:t>
            </a:r>
            <a:r>
              <a:rPr lang="en-US" sz="1400" dirty="0" err="1" smtClean="0"/>
              <a:t>Kizilcec</a:t>
            </a:r>
            <a:r>
              <a:rPr lang="en-US" sz="1400" dirty="0" smtClean="0"/>
              <a:t> et al. 2013)</a:t>
            </a:r>
          </a:p>
          <a:p>
            <a:pPr>
              <a:buFontTx/>
              <a:buChar char="-"/>
            </a:pPr>
            <a:r>
              <a:rPr lang="en-US" dirty="0" smtClean="0"/>
              <a:t>Personalize learning experience </a:t>
            </a:r>
            <a:r>
              <a:rPr lang="en-US" sz="1400" dirty="0" smtClean="0"/>
              <a:t>(</a:t>
            </a:r>
            <a:r>
              <a:rPr lang="en-US" sz="1400" dirty="0" err="1"/>
              <a:t>Despotovic-</a:t>
            </a:r>
            <a:r>
              <a:rPr lang="en-US" sz="1400" dirty="0" err="1" smtClean="0"/>
              <a:t>Zrakic</a:t>
            </a:r>
            <a:r>
              <a:rPr lang="en-US" sz="1400" dirty="0" smtClean="0"/>
              <a:t> et al. 2012, </a:t>
            </a:r>
            <a:r>
              <a:rPr lang="en-US" sz="1400" dirty="0" err="1"/>
              <a:t>Klasnja-</a:t>
            </a:r>
            <a:r>
              <a:rPr lang="en-US" sz="1400" dirty="0" err="1" smtClean="0"/>
              <a:t>Milicevic</a:t>
            </a:r>
            <a:r>
              <a:rPr lang="en-US" sz="1400" dirty="0" smtClean="0"/>
              <a:t> et al. 2011)</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11</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3759" y="178539"/>
            <a:ext cx="4253525" cy="857400"/>
          </a:xfrm>
          <a:prstGeom prst="rect">
            <a:avLst/>
          </a:prstGeom>
        </p:spPr>
        <p:txBody>
          <a:bodyPr lIns="91425" tIns="91425" rIns="91425" bIns="91425" anchor="b" anchorCtr="0">
            <a:noAutofit/>
          </a:bodyPr>
          <a:lstStyle/>
          <a:p>
            <a:pPr>
              <a:spcBef>
                <a:spcPts val="0"/>
              </a:spcBef>
              <a:buNone/>
            </a:pPr>
            <a:r>
              <a:rPr lang="en-US" dirty="0" smtClean="0"/>
              <a:t>DDPP</a:t>
            </a:r>
            <a:endParaRPr lang="en" dirty="0"/>
          </a:p>
        </p:txBody>
      </p:sp>
      <p:sp>
        <p:nvSpPr>
          <p:cNvPr id="76" name="Shape 76"/>
          <p:cNvSpPr txBox="1">
            <a:spLocks noGrp="1"/>
          </p:cNvSpPr>
          <p:nvPr>
            <p:ph type="body" idx="1"/>
          </p:nvPr>
        </p:nvSpPr>
        <p:spPr>
          <a:xfrm>
            <a:off x="200956" y="1058216"/>
            <a:ext cx="3910084" cy="2430757"/>
          </a:xfrm>
          <a:prstGeom prst="rect">
            <a:avLst/>
          </a:prstGeom>
        </p:spPr>
        <p:txBody>
          <a:bodyPr lIns="91425" tIns="91425" rIns="91425" bIns="91425" anchor="t" anchorCtr="0">
            <a:noAutofit/>
          </a:bodyPr>
          <a:lstStyle/>
          <a:p>
            <a:pPr>
              <a:spcBef>
                <a:spcPts val="0"/>
              </a:spcBef>
              <a:buNone/>
            </a:pPr>
            <a:r>
              <a:rPr lang="en" dirty="0" smtClean="0"/>
              <a:t>S1</a:t>
            </a:r>
            <a:r>
              <a:rPr lang="en-US" dirty="0" smtClean="0"/>
              <a:t> - training</a:t>
            </a:r>
            <a:r>
              <a:rPr lang="en" dirty="0" smtClean="0"/>
              <a:t>: </a:t>
            </a:r>
            <a:r>
              <a:rPr lang="en" dirty="0">
                <a:solidFill>
                  <a:srgbClr val="FF0000"/>
                </a:solidFill>
              </a:rPr>
              <a:t>clustering</a:t>
            </a:r>
            <a:r>
              <a:rPr lang="en" dirty="0"/>
              <a:t> (instead of comparing with avg</a:t>
            </a:r>
            <a:r>
              <a:rPr lang="en" dirty="0" smtClean="0"/>
              <a:t>)</a:t>
            </a:r>
            <a:endParaRPr lang="en-US" dirty="0" smtClean="0"/>
          </a:p>
          <a:p>
            <a:pPr>
              <a:spcBef>
                <a:spcPts val="0"/>
              </a:spcBef>
              <a:buNone/>
            </a:pPr>
            <a:endParaRPr lang="en" dirty="0"/>
          </a:p>
        </p:txBody>
      </p:sp>
      <p:pic>
        <p:nvPicPr>
          <p:cNvPr id="77" name="Shape 77"/>
          <p:cNvPicPr preferRelativeResize="0"/>
          <p:nvPr/>
        </p:nvPicPr>
        <p:blipFill>
          <a:blip r:embed="rId3">
            <a:alphaModFix/>
          </a:blip>
          <a:stretch>
            <a:fillRect/>
          </a:stretch>
        </p:blipFill>
        <p:spPr>
          <a:xfrm>
            <a:off x="4289296" y="406218"/>
            <a:ext cx="4526527" cy="4519707"/>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12</a:t>
            </a:fld>
            <a:endParaRPr lang="en" dirty="0">
              <a:solidFill>
                <a:srgbClr val="000000"/>
              </a:solidFill>
            </a:endParaRPr>
          </a:p>
        </p:txBody>
      </p:sp>
      <p:sp>
        <p:nvSpPr>
          <p:cNvPr id="4" name="TextBox 3"/>
          <p:cNvSpPr txBox="1"/>
          <p:nvPr/>
        </p:nvSpPr>
        <p:spPr>
          <a:xfrm>
            <a:off x="2291464" y="3488973"/>
            <a:ext cx="1628872" cy="707886"/>
          </a:xfrm>
          <a:prstGeom prst="rect">
            <a:avLst/>
          </a:prstGeom>
          <a:ln>
            <a:solidFill>
              <a:srgbClr val="FFFFFF"/>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000" dirty="0" smtClean="0">
                <a:solidFill>
                  <a:schemeClr val="bg1"/>
                </a:solidFill>
              </a:rPr>
              <a:t>Proficiency Profile</a:t>
            </a:r>
            <a:endParaRPr lang="en-US" sz="2000" dirty="0">
              <a:solidFill>
                <a:schemeClr val="bg1"/>
              </a:solidFill>
            </a:endParaRPr>
          </a:p>
        </p:txBody>
      </p:sp>
      <p:cxnSp>
        <p:nvCxnSpPr>
          <p:cNvPr id="6" name="Straight Arrow Connector 5"/>
          <p:cNvCxnSpPr>
            <a:stCxn id="4" idx="3"/>
          </p:cNvCxnSpPr>
          <p:nvPr/>
        </p:nvCxnSpPr>
        <p:spPr>
          <a:xfrm flipV="1">
            <a:off x="3920336" y="3672122"/>
            <a:ext cx="579768" cy="17079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a:spcBef>
                <a:spcPts val="0"/>
              </a:spcBef>
              <a:buNone/>
            </a:pPr>
            <a:r>
              <a:rPr lang="en" dirty="0" smtClean="0"/>
              <a:t>DDPP</a:t>
            </a:r>
            <a:endParaRPr lang="en" dirty="0"/>
          </a:p>
        </p:txBody>
      </p:sp>
      <p:sp>
        <p:nvSpPr>
          <p:cNvPr id="83" name="Shape 83"/>
          <p:cNvSpPr txBox="1">
            <a:spLocks noGrp="1"/>
          </p:cNvSpPr>
          <p:nvPr>
            <p:ph type="body" idx="1"/>
          </p:nvPr>
        </p:nvSpPr>
        <p:spPr>
          <a:xfrm>
            <a:off x="457200" y="789742"/>
            <a:ext cx="2981346" cy="4136232"/>
          </a:xfrm>
          <a:prstGeom prst="rect">
            <a:avLst/>
          </a:prstGeom>
        </p:spPr>
        <p:txBody>
          <a:bodyPr lIns="91425" tIns="91425" rIns="91425" bIns="91425" anchor="t" anchorCtr="0">
            <a:noAutofit/>
          </a:bodyPr>
          <a:lstStyle/>
          <a:p>
            <a:pPr>
              <a:spcBef>
                <a:spcPts val="0"/>
              </a:spcBef>
              <a:buNone/>
            </a:pPr>
            <a:r>
              <a:rPr lang="en" dirty="0" smtClean="0"/>
              <a:t>S2</a:t>
            </a:r>
            <a:r>
              <a:rPr lang="en-US" dirty="0" smtClean="0"/>
              <a:t> - training</a:t>
            </a:r>
            <a:r>
              <a:rPr lang="en" dirty="0" smtClean="0"/>
              <a:t>: </a:t>
            </a:r>
            <a:r>
              <a:rPr lang="en" dirty="0" smtClean="0">
                <a:solidFill>
                  <a:srgbClr val="FF0000"/>
                </a:solidFill>
              </a:rPr>
              <a:t>P</a:t>
            </a:r>
            <a:r>
              <a:rPr lang="en-US" dirty="0" err="1" smtClean="0">
                <a:solidFill>
                  <a:srgbClr val="FF0000"/>
                </a:solidFill>
              </a:rPr>
              <a:t>rincipal</a:t>
            </a:r>
            <a:r>
              <a:rPr lang="en-US" dirty="0" smtClean="0">
                <a:solidFill>
                  <a:srgbClr val="FF0000"/>
                </a:solidFill>
              </a:rPr>
              <a:t> </a:t>
            </a:r>
            <a:r>
              <a:rPr lang="en" dirty="0" smtClean="0">
                <a:solidFill>
                  <a:srgbClr val="FF0000"/>
                </a:solidFill>
              </a:rPr>
              <a:t>C</a:t>
            </a:r>
            <a:r>
              <a:rPr lang="en-US" dirty="0" err="1" smtClean="0">
                <a:solidFill>
                  <a:srgbClr val="FF0000"/>
                </a:solidFill>
              </a:rPr>
              <a:t>omponent</a:t>
            </a:r>
            <a:r>
              <a:rPr lang="en-US" dirty="0" smtClean="0">
                <a:solidFill>
                  <a:srgbClr val="FF0000"/>
                </a:solidFill>
              </a:rPr>
              <a:t> </a:t>
            </a:r>
            <a:r>
              <a:rPr lang="en" dirty="0" smtClean="0">
                <a:solidFill>
                  <a:srgbClr val="FF0000"/>
                </a:solidFill>
              </a:rPr>
              <a:t>A</a:t>
            </a:r>
            <a:r>
              <a:rPr lang="en-US" dirty="0" err="1" smtClean="0">
                <a:solidFill>
                  <a:srgbClr val="FF0000"/>
                </a:solidFill>
              </a:rPr>
              <a:t>nalysis</a:t>
            </a:r>
            <a:r>
              <a:rPr lang="en" dirty="0" smtClean="0">
                <a:solidFill>
                  <a:srgbClr val="FF0000"/>
                </a:solidFill>
              </a:rPr>
              <a:t> </a:t>
            </a:r>
            <a:r>
              <a:rPr lang="en" dirty="0"/>
              <a:t>(instead of expert determined weight)</a:t>
            </a:r>
          </a:p>
        </p:txBody>
      </p:sp>
      <p:pic>
        <p:nvPicPr>
          <p:cNvPr id="84" name="Shape 84"/>
          <p:cNvPicPr preferRelativeResize="0"/>
          <p:nvPr/>
        </p:nvPicPr>
        <p:blipFill>
          <a:blip r:embed="rId3">
            <a:alphaModFix/>
          </a:blip>
          <a:stretch>
            <a:fillRect/>
          </a:stretch>
        </p:blipFill>
        <p:spPr>
          <a:xfrm>
            <a:off x="3438546" y="278480"/>
            <a:ext cx="5507701" cy="4742896"/>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13</a:t>
            </a:fld>
            <a:endParaRPr lang="en" dirty="0">
              <a:solidFill>
                <a:srgbClr val="000000"/>
              </a:solidFill>
            </a:endParaRP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a:spcBef>
                <a:spcPts val="0"/>
              </a:spcBef>
              <a:buNone/>
            </a:pPr>
            <a:r>
              <a:rPr lang="en" dirty="0" smtClean="0"/>
              <a:t>DDPP</a:t>
            </a:r>
            <a:endParaRPr lang="en" dirty="0"/>
          </a:p>
        </p:txBody>
      </p:sp>
      <p:sp>
        <p:nvSpPr>
          <p:cNvPr id="90" name="Shape 90"/>
          <p:cNvSpPr txBox="1">
            <a:spLocks noGrp="1"/>
          </p:cNvSpPr>
          <p:nvPr>
            <p:ph type="body" idx="1"/>
          </p:nvPr>
        </p:nvSpPr>
        <p:spPr>
          <a:xfrm>
            <a:off x="457200" y="857403"/>
            <a:ext cx="3631558" cy="4068446"/>
          </a:xfrm>
          <a:prstGeom prst="rect">
            <a:avLst/>
          </a:prstGeom>
        </p:spPr>
        <p:txBody>
          <a:bodyPr lIns="91425" tIns="91425" rIns="91425" bIns="91425" anchor="t" anchorCtr="0">
            <a:noAutofit/>
          </a:bodyPr>
          <a:lstStyle/>
          <a:p>
            <a:pPr rtl="0">
              <a:spcBef>
                <a:spcPts val="0"/>
              </a:spcBef>
              <a:buNone/>
            </a:pPr>
            <a:r>
              <a:rPr lang="en-US" dirty="0" smtClean="0"/>
              <a:t>Testing</a:t>
            </a:r>
            <a:r>
              <a:rPr lang="en-US" dirty="0" smtClean="0"/>
              <a:t>:</a:t>
            </a:r>
          </a:p>
          <a:p>
            <a:pPr rtl="0">
              <a:spcBef>
                <a:spcPts val="0"/>
              </a:spcBef>
              <a:buNone/>
            </a:pPr>
            <a:r>
              <a:rPr lang="en-US" dirty="0" smtClean="0"/>
              <a:t>For new student A</a:t>
            </a:r>
          </a:p>
          <a:p>
            <a:pPr rtl="0">
              <a:spcBef>
                <a:spcPts val="0"/>
              </a:spcBef>
              <a:buNone/>
            </a:pPr>
            <a:endParaRPr lang="en-US" dirty="0" smtClean="0"/>
          </a:p>
          <a:p>
            <a:pPr rtl="0">
              <a:spcBef>
                <a:spcPts val="0"/>
              </a:spcBef>
              <a:buFontTx/>
              <a:buChar char="-"/>
            </a:pPr>
            <a:r>
              <a:rPr lang="en-US" dirty="0" smtClean="0"/>
              <a:t>If matched a proficiency profile in history data, same path as in history data</a:t>
            </a:r>
            <a:endParaRPr lang="en-US" dirty="0" smtClean="0"/>
          </a:p>
          <a:p>
            <a:pPr marL="0" indent="0" rtl="0">
              <a:spcBef>
                <a:spcPts val="0"/>
              </a:spcBef>
              <a:buNone/>
            </a:pPr>
            <a:endParaRPr lang="en-US" dirty="0" smtClean="0"/>
          </a:p>
          <a:p>
            <a:pPr rtl="0">
              <a:spcBef>
                <a:spcPts val="0"/>
              </a:spcBef>
              <a:buFontTx/>
              <a:buChar char="-"/>
            </a:pPr>
            <a:r>
              <a:rPr lang="en" dirty="0" smtClean="0"/>
              <a:t>if </a:t>
            </a:r>
            <a:r>
              <a:rPr lang="en-US" dirty="0" smtClean="0"/>
              <a:t>not, compare with the average</a:t>
            </a:r>
            <a:endParaRPr lang="en" dirty="0" smtClean="0"/>
          </a:p>
          <a:p>
            <a:pPr rtl="0">
              <a:spcBef>
                <a:spcPts val="0"/>
              </a:spcBef>
              <a:buNone/>
            </a:pPr>
            <a:endParaRPr dirty="0" smtClean="0"/>
          </a:p>
          <a:p>
            <a:pPr rtl="0">
              <a:spcBef>
                <a:spcPts val="0"/>
              </a:spcBef>
              <a:buNone/>
            </a:pPr>
            <a:endParaRPr dirty="0"/>
          </a:p>
          <a:p>
            <a:pPr lvl="0" rtl="0">
              <a:spcBef>
                <a:spcPts val="0"/>
              </a:spcBef>
              <a:buNone/>
            </a:pPr>
            <a:r>
              <a:rPr lang="en" dirty="0"/>
              <a:t>                          </a:t>
            </a:r>
          </a:p>
        </p:txBody>
      </p:sp>
      <p:pic>
        <p:nvPicPr>
          <p:cNvPr id="91" name="Shape 91"/>
          <p:cNvPicPr preferRelativeResize="0"/>
          <p:nvPr/>
        </p:nvPicPr>
        <p:blipFill>
          <a:blip r:embed="rId3">
            <a:alphaModFix/>
          </a:blip>
          <a:stretch>
            <a:fillRect/>
          </a:stretch>
        </p:blipFill>
        <p:spPr>
          <a:xfrm>
            <a:off x="4088758" y="100252"/>
            <a:ext cx="4924335" cy="4934641"/>
          </a:xfrm>
          <a:prstGeom prst="rect">
            <a:avLst/>
          </a:prstGeom>
          <a:noFill/>
          <a:ln>
            <a:noFill/>
          </a:ln>
        </p:spPr>
      </p:pic>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184000"/>
            <a:ext cx="8531400" cy="857400"/>
          </a:xfrm>
          <a:prstGeom prst="rect">
            <a:avLst/>
          </a:prstGeom>
        </p:spPr>
        <p:txBody>
          <a:bodyPr lIns="91425" tIns="91425" rIns="91425" bIns="91425" anchor="b" anchorCtr="0">
            <a:noAutofit/>
          </a:bodyPr>
          <a:lstStyle/>
          <a:p>
            <a:pPr lvl="0">
              <a:spcBef>
                <a:spcPts val="0"/>
              </a:spcBef>
              <a:buNone/>
            </a:pPr>
            <a:r>
              <a:rPr lang="en" dirty="0" smtClean="0"/>
              <a:t>Advantage</a:t>
            </a:r>
            <a:r>
              <a:rPr lang="en-US" dirty="0" smtClean="0"/>
              <a:t>s</a:t>
            </a:r>
            <a:r>
              <a:rPr lang="en" dirty="0" smtClean="0"/>
              <a:t> </a:t>
            </a:r>
            <a:r>
              <a:rPr lang="en" dirty="0"/>
              <a:t>of DDPP</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endParaRPr lang="en-US" dirty="0" smtClean="0"/>
          </a:p>
          <a:p>
            <a:pPr rtl="0">
              <a:spcBef>
                <a:spcPts val="0"/>
              </a:spcBef>
              <a:buNone/>
            </a:pPr>
            <a:r>
              <a:rPr lang="en" dirty="0" smtClean="0"/>
              <a:t>Weighting </a:t>
            </a:r>
            <a:r>
              <a:rPr lang="en-US" dirty="0" smtClean="0"/>
              <a:t>logic </a:t>
            </a:r>
            <a:r>
              <a:rPr lang="en" dirty="0" smtClean="0"/>
              <a:t>rules </a:t>
            </a:r>
            <a:r>
              <a:rPr lang="en" dirty="0"/>
              <a:t>with </a:t>
            </a:r>
            <a:r>
              <a:rPr lang="en" dirty="0" smtClean="0">
                <a:solidFill>
                  <a:srgbClr val="FF0000"/>
                </a:solidFill>
              </a:rPr>
              <a:t>students</a:t>
            </a:r>
            <a:r>
              <a:rPr lang="en-US" dirty="0" smtClean="0">
                <a:solidFill>
                  <a:srgbClr val="FF0000"/>
                </a:solidFill>
              </a:rPr>
              <a:t>’</a:t>
            </a:r>
            <a:r>
              <a:rPr lang="en" dirty="0" smtClean="0">
                <a:solidFill>
                  <a:srgbClr val="FF0000"/>
                </a:solidFill>
              </a:rPr>
              <a:t> </a:t>
            </a:r>
            <a:r>
              <a:rPr lang="en" dirty="0">
                <a:solidFill>
                  <a:srgbClr val="FF0000"/>
                </a:solidFill>
              </a:rPr>
              <a:t>data</a:t>
            </a:r>
            <a:r>
              <a:rPr lang="en" dirty="0"/>
              <a:t>, not </a:t>
            </a:r>
            <a:r>
              <a:rPr lang="en" dirty="0" smtClean="0"/>
              <a:t>expert</a:t>
            </a:r>
            <a:r>
              <a:rPr lang="en-US" dirty="0" smtClean="0"/>
              <a:t> assumptions</a:t>
            </a:r>
            <a:endParaRPr lang="en" dirty="0"/>
          </a:p>
          <a:p>
            <a:pPr rtl="0">
              <a:spcBef>
                <a:spcPts val="0"/>
              </a:spcBef>
              <a:buNone/>
            </a:pPr>
            <a:endParaRPr dirty="0"/>
          </a:p>
          <a:p>
            <a:pPr>
              <a:spcBef>
                <a:spcPts val="0"/>
              </a:spcBef>
              <a:buNone/>
            </a:pPr>
            <a:endParaRPr lang="en-US" dirty="0" smtClean="0"/>
          </a:p>
          <a:p>
            <a:pPr>
              <a:spcBef>
                <a:spcPts val="0"/>
              </a:spcBef>
              <a:buNone/>
            </a:pPr>
            <a:r>
              <a:rPr lang="en" dirty="0" smtClean="0"/>
              <a:t>Looking </a:t>
            </a:r>
            <a:r>
              <a:rPr lang="en" dirty="0"/>
              <a:t>for </a:t>
            </a:r>
            <a:r>
              <a:rPr lang="en" dirty="0">
                <a:solidFill>
                  <a:srgbClr val="FF0000"/>
                </a:solidFill>
              </a:rPr>
              <a:t>different problem solving </a:t>
            </a:r>
            <a:r>
              <a:rPr lang="en" dirty="0" smtClean="0">
                <a:solidFill>
                  <a:srgbClr val="FF0000"/>
                </a:solidFill>
              </a:rPr>
              <a:t>strategies</a:t>
            </a:r>
            <a:r>
              <a:rPr lang="en-US" dirty="0" smtClean="0"/>
              <a:t> that experts would not necessarily be aware of</a:t>
            </a:r>
            <a:r>
              <a:rPr lang="en-US" dirty="0"/>
              <a:t> </a:t>
            </a:r>
            <a:r>
              <a:rPr lang="en-US" dirty="0" smtClean="0"/>
              <a:t>(classroom-specific context)</a:t>
            </a:r>
          </a:p>
          <a:p>
            <a:pPr>
              <a:spcBef>
                <a:spcPts val="0"/>
              </a:spcBef>
              <a:buNone/>
            </a:pPr>
            <a:endParaRPr lang="en-US" dirty="0"/>
          </a:p>
          <a:p>
            <a:pPr>
              <a:spcBef>
                <a:spcPts val="0"/>
              </a:spcBef>
              <a:buNone/>
            </a:pPr>
            <a:endParaRPr lang="en-US" dirty="0" smtClean="0"/>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15</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8241"/>
            <a:ext cx="8229600" cy="4527589"/>
          </a:xfrm>
        </p:spPr>
        <p:txBody>
          <a:bodyPr>
            <a:normAutofit/>
          </a:bodyPr>
          <a:lstStyle/>
          <a:p>
            <a:r>
              <a:rPr lang="en-US" sz="2800" dirty="0" smtClean="0">
                <a:solidFill>
                  <a:srgbClr val="999999"/>
                </a:solidFill>
              </a:rPr>
              <a:t>Introduction of Deep Thought</a:t>
            </a:r>
          </a:p>
          <a:p>
            <a:endParaRPr lang="en-US" sz="2800" dirty="0"/>
          </a:p>
          <a:p>
            <a:r>
              <a:rPr lang="en-US" sz="2800" dirty="0" smtClean="0">
                <a:solidFill>
                  <a:schemeClr val="bg2">
                    <a:lumMod val="75000"/>
                  </a:schemeClr>
                </a:solidFill>
              </a:rPr>
              <a:t>Current Method: DDML</a:t>
            </a:r>
          </a:p>
          <a:p>
            <a:endParaRPr lang="en-US" sz="2800" dirty="0">
              <a:solidFill>
                <a:schemeClr val="bg2">
                  <a:lumMod val="75000"/>
                </a:schemeClr>
              </a:solidFill>
            </a:endParaRPr>
          </a:p>
          <a:p>
            <a:r>
              <a:rPr lang="en-US" sz="2800" dirty="0" smtClean="0">
                <a:solidFill>
                  <a:schemeClr val="bg2">
                    <a:lumMod val="75000"/>
                  </a:schemeClr>
                </a:solidFill>
              </a:rPr>
              <a:t>New Method: DDPP</a:t>
            </a:r>
          </a:p>
          <a:p>
            <a:endParaRPr lang="en-US" sz="2800" dirty="0">
              <a:solidFill>
                <a:schemeClr val="bg2">
                  <a:lumMod val="75000"/>
                </a:schemeClr>
              </a:solidFill>
            </a:endParaRPr>
          </a:p>
          <a:p>
            <a:r>
              <a:rPr lang="en-US" sz="2800" b="1" dirty="0" smtClean="0">
                <a:solidFill>
                  <a:schemeClr val="tx1"/>
                </a:solidFill>
              </a:rPr>
              <a:t>Evaluation</a:t>
            </a:r>
          </a:p>
          <a:p>
            <a:endParaRPr lang="en-US" sz="2800" b="1" dirty="0" smtClean="0">
              <a:solidFill>
                <a:schemeClr val="tx1"/>
              </a:solidFill>
            </a:endParaRPr>
          </a:p>
          <a:p>
            <a:r>
              <a:rPr lang="en-US" sz="2800" dirty="0" smtClean="0">
                <a:solidFill>
                  <a:schemeClr val="bg2">
                    <a:lumMod val="75000"/>
                  </a:schemeClr>
                </a:solidFill>
              </a:rPr>
              <a:t>Result</a:t>
            </a:r>
            <a:endParaRPr lang="en-US" sz="2800" dirty="0">
              <a:solidFill>
                <a:schemeClr val="bg2">
                  <a:lumMod val="75000"/>
                </a:schemeClr>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spTree>
    <p:extLst>
      <p:ext uri="{BB962C8B-B14F-4D97-AF65-F5344CB8AC3E}">
        <p14:creationId xmlns:p14="http://schemas.microsoft.com/office/powerpoint/2010/main" val="225234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581"/>
            <a:ext cx="8229600" cy="857250"/>
          </a:xfrm>
          <a:prstGeom prst="rect">
            <a:avLst/>
          </a:prstGeom>
        </p:spPr>
        <p:txBody>
          <a:bodyPr lIns="91425" tIns="91425" rIns="91425" bIns="91425" anchor="b" anchorCtr="0">
            <a:noAutofit/>
          </a:bodyPr>
          <a:lstStyle/>
          <a:p>
            <a:pPr>
              <a:spcBef>
                <a:spcPts val="0"/>
              </a:spcBef>
              <a:buNone/>
            </a:pPr>
            <a:r>
              <a:rPr lang="en" dirty="0" smtClean="0"/>
              <a:t>Evaluation</a:t>
            </a:r>
            <a:endParaRPr lang="en" dirty="0"/>
          </a:p>
        </p:txBody>
      </p:sp>
      <p:sp>
        <p:nvSpPr>
          <p:cNvPr id="109" name="Shape 109"/>
          <p:cNvSpPr txBox="1">
            <a:spLocks noGrp="1"/>
          </p:cNvSpPr>
          <p:nvPr>
            <p:ph type="body" idx="1"/>
          </p:nvPr>
        </p:nvSpPr>
        <p:spPr>
          <a:xfrm>
            <a:off x="457200" y="1127125"/>
            <a:ext cx="8229600" cy="3798705"/>
          </a:xfrm>
          <a:prstGeom prst="rect">
            <a:avLst/>
          </a:prstGeom>
        </p:spPr>
        <p:txBody>
          <a:bodyPr lIns="91425" tIns="91425" rIns="91425" bIns="91425" anchor="t" anchorCtr="0">
            <a:noAutofit/>
          </a:bodyPr>
          <a:lstStyle/>
          <a:p>
            <a:pPr rtl="0">
              <a:spcBef>
                <a:spcPts val="0"/>
              </a:spcBef>
              <a:buNone/>
            </a:pPr>
            <a:r>
              <a:rPr lang="en" dirty="0" smtClean="0"/>
              <a:t>Data</a:t>
            </a:r>
            <a:endParaRPr lang="en-US" dirty="0" smtClean="0"/>
          </a:p>
          <a:p>
            <a:pPr rtl="0">
              <a:spcBef>
                <a:spcPts val="0"/>
              </a:spcBef>
              <a:buNone/>
            </a:pPr>
            <a:endParaRPr lang="en-US" dirty="0" smtClean="0"/>
          </a:p>
          <a:p>
            <a:pPr rtl="0">
              <a:spcBef>
                <a:spcPts val="0"/>
              </a:spcBef>
              <a:buFontTx/>
              <a:buChar char="-"/>
            </a:pPr>
            <a:r>
              <a:rPr lang="en" dirty="0" smtClean="0"/>
              <a:t>47 </a:t>
            </a:r>
            <a:r>
              <a:rPr lang="en" dirty="0"/>
              <a:t>students from Philosophy deductive logic course (55% </a:t>
            </a:r>
            <a:r>
              <a:rPr lang="en" dirty="0" smtClean="0"/>
              <a:t>complete)</a:t>
            </a:r>
            <a:r>
              <a:rPr lang="en-US" dirty="0" smtClean="0"/>
              <a:t>, NC </a:t>
            </a:r>
            <a:r>
              <a:rPr lang="en-US" dirty="0" smtClean="0"/>
              <a:t>Charlotte University</a:t>
            </a:r>
            <a:endParaRPr lang="en-US" dirty="0" smtClean="0"/>
          </a:p>
          <a:p>
            <a:pPr rtl="0">
              <a:spcBef>
                <a:spcPts val="0"/>
              </a:spcBef>
              <a:buFontTx/>
              <a:buChar char="-"/>
            </a:pPr>
            <a:r>
              <a:rPr lang="en" dirty="0" smtClean="0"/>
              <a:t>84 </a:t>
            </a:r>
            <a:r>
              <a:rPr lang="en" dirty="0"/>
              <a:t>students from CS Discrete Math course (60% </a:t>
            </a:r>
            <a:r>
              <a:rPr lang="en" dirty="0" smtClean="0"/>
              <a:t>complete)</a:t>
            </a:r>
            <a:r>
              <a:rPr lang="en-US" dirty="0" smtClean="0"/>
              <a:t>, NC </a:t>
            </a:r>
            <a:r>
              <a:rPr lang="en-US" dirty="0" smtClean="0"/>
              <a:t>State University</a:t>
            </a:r>
            <a:endParaRPr lang="en-US" dirty="0" smtClean="0"/>
          </a:p>
          <a:p>
            <a:pPr rtl="0">
              <a:spcBef>
                <a:spcPts val="0"/>
              </a:spcBef>
              <a:buFontTx/>
              <a:buChar char="-"/>
            </a:pPr>
            <a:r>
              <a:rPr lang="en-US" dirty="0" smtClean="0"/>
              <a:t>A</a:t>
            </a:r>
            <a:r>
              <a:rPr lang="en" dirty="0" smtClean="0"/>
              <a:t>ssignment</a:t>
            </a:r>
            <a:r>
              <a:rPr lang="en-US" dirty="0" smtClean="0"/>
              <a:t>s from 2 weeks</a:t>
            </a:r>
            <a:r>
              <a:rPr lang="en" dirty="0" smtClean="0"/>
              <a:t>, </a:t>
            </a:r>
            <a:r>
              <a:rPr lang="en" dirty="0"/>
              <a:t>5 levels of </a:t>
            </a:r>
            <a:r>
              <a:rPr lang="en" dirty="0" smtClean="0"/>
              <a:t>problems</a:t>
            </a:r>
            <a:endParaRPr lang="en-US" dirty="0" smtClean="0"/>
          </a:p>
          <a:p>
            <a:pPr rtl="0">
              <a:spcBef>
                <a:spcPts val="0"/>
              </a:spcBef>
              <a:buFontTx/>
              <a:buChar char="-"/>
            </a:pPr>
            <a:endParaRPr lang="en-US" dirty="0"/>
          </a:p>
          <a:p>
            <a:pPr rtl="0">
              <a:spcBef>
                <a:spcPts val="0"/>
              </a:spcBef>
              <a:buFontTx/>
              <a:buChar char="-"/>
            </a:pPr>
            <a:r>
              <a:rPr lang="en-US" dirty="0" smtClean="0"/>
              <a:t>10-fold cross validation</a:t>
            </a:r>
            <a:endParaRPr lang="en" dirty="0"/>
          </a:p>
          <a:p>
            <a:pPr>
              <a:spcBef>
                <a:spcPts val="0"/>
              </a:spcBef>
              <a:buNone/>
            </a:pPr>
            <a:endParaRPr dirty="0"/>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17</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dirty="0" smtClean="0"/>
              <a:t>Evaluation</a:t>
            </a:r>
            <a:endParaRPr lang="en" dirty="0"/>
          </a:p>
        </p:txBody>
      </p:sp>
      <p:sp>
        <p:nvSpPr>
          <p:cNvPr id="115" name="Shape 115"/>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en" dirty="0" smtClean="0"/>
              <a:t>Accuracy:</a:t>
            </a:r>
            <a:endParaRPr lang="en-US" dirty="0" smtClean="0"/>
          </a:p>
          <a:p>
            <a:pPr rtl="0">
              <a:spcBef>
                <a:spcPts val="0"/>
              </a:spcBef>
              <a:buNone/>
            </a:pPr>
            <a:endParaRPr lang="en-US" dirty="0"/>
          </a:p>
          <a:p>
            <a:pPr marL="0" indent="0" rtl="0">
              <a:spcBef>
                <a:spcPts val="0"/>
              </a:spcBef>
              <a:buNone/>
            </a:pPr>
            <a:endParaRPr lang="en-US" dirty="0" smtClean="0"/>
          </a:p>
          <a:p>
            <a:pPr marL="0" indent="0" rtl="0">
              <a:spcBef>
                <a:spcPts val="0"/>
              </a:spcBef>
              <a:buNone/>
            </a:pPr>
            <a:endParaRPr lang="en-US" dirty="0"/>
          </a:p>
          <a:p>
            <a:pPr marL="0" indent="0" rtl="0">
              <a:spcBef>
                <a:spcPts val="0"/>
              </a:spcBef>
              <a:buNone/>
            </a:pPr>
            <a:endParaRPr lang="en-US" dirty="0" smtClean="0"/>
          </a:p>
          <a:p>
            <a:pPr marL="0" indent="0" rtl="0">
              <a:spcBef>
                <a:spcPts val="0"/>
              </a:spcBef>
              <a:buNone/>
            </a:pPr>
            <a:endParaRPr lang="en-US" dirty="0"/>
          </a:p>
          <a:p>
            <a:pPr marL="0" indent="0" rtl="0">
              <a:spcBef>
                <a:spcPts val="0"/>
              </a:spcBef>
              <a:buNone/>
            </a:pPr>
            <a:endParaRPr lang="en-US" dirty="0" smtClean="0"/>
          </a:p>
          <a:p>
            <a:pPr marL="0" indent="0" rtl="0">
              <a:spcBef>
                <a:spcPts val="0"/>
              </a:spcBef>
              <a:buNone/>
            </a:pPr>
            <a:endParaRPr lang="en-US" dirty="0"/>
          </a:p>
          <a:p>
            <a:pPr marL="0" indent="0" rtl="0">
              <a:spcBef>
                <a:spcPts val="0"/>
              </a:spcBef>
              <a:buNone/>
            </a:pPr>
            <a:endParaRPr lang="en-US" dirty="0" smtClean="0"/>
          </a:p>
          <a:p>
            <a:pPr rtl="0">
              <a:spcBef>
                <a:spcPts val="0"/>
              </a:spcBef>
              <a:buNone/>
            </a:pPr>
            <a:r>
              <a:rPr lang="en" sz="2400" dirty="0" smtClean="0"/>
              <a:t>     </a:t>
            </a:r>
            <a:r>
              <a:rPr lang="en" dirty="0"/>
              <a:t>1- student </a:t>
            </a:r>
            <a:r>
              <a:rPr lang="en-US" dirty="0" smtClean="0"/>
              <a:t>drops below the assigned path</a:t>
            </a:r>
            <a:endParaRPr lang="en" dirty="0"/>
          </a:p>
          <a:p>
            <a:pPr lvl="0" rtl="0">
              <a:spcBef>
                <a:spcPts val="0"/>
              </a:spcBef>
              <a:buClr>
                <a:schemeClr val="dk1"/>
              </a:buClr>
              <a:buSzPct val="36666"/>
              <a:buFont typeface="Arial"/>
              <a:buNone/>
            </a:pPr>
            <a:r>
              <a:rPr lang="en" dirty="0"/>
              <a:t>                  total student</a:t>
            </a:r>
          </a:p>
          <a:p>
            <a:pPr>
              <a:spcBef>
                <a:spcPts val="0"/>
              </a:spcBef>
              <a:buNone/>
            </a:pPr>
            <a:endParaRPr lang="en-US" sz="2400" dirty="0" smtClean="0"/>
          </a:p>
          <a:p>
            <a:pPr>
              <a:spcBef>
                <a:spcPts val="0"/>
              </a:spcBef>
              <a:buNone/>
            </a:pPr>
            <a:endParaRPr lang="en-US" sz="2400" dirty="0"/>
          </a:p>
          <a:p>
            <a:pPr>
              <a:spcBef>
                <a:spcPts val="0"/>
              </a:spcBef>
              <a:buNone/>
            </a:pPr>
            <a:endParaRPr sz="2400" dirty="0"/>
          </a:p>
        </p:txBody>
      </p:sp>
      <p:cxnSp>
        <p:nvCxnSpPr>
          <p:cNvPr id="116" name="Shape 116"/>
          <p:cNvCxnSpPr/>
          <p:nvPr/>
        </p:nvCxnSpPr>
        <p:spPr>
          <a:xfrm>
            <a:off x="835281" y="4407996"/>
            <a:ext cx="6607592" cy="0"/>
          </a:xfrm>
          <a:prstGeom prst="straightConnector1">
            <a:avLst/>
          </a:prstGeom>
          <a:noFill/>
          <a:ln w="19050" cap="flat" cmpd="sng">
            <a:solidFill>
              <a:schemeClr val="dk2"/>
            </a:solidFill>
            <a:prstDash val="solid"/>
            <a:round/>
            <a:headEnd type="none" w="lg" len="lg"/>
            <a:tailEnd type="none" w="lg" len="lg"/>
          </a:ln>
        </p:spPr>
      </p:cxn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18</a:t>
            </a:fld>
            <a:endParaRPr lang="en" dirty="0">
              <a:solidFill>
                <a:srgbClr val="000000"/>
              </a:solidFill>
            </a:endParaRPr>
          </a:p>
        </p:txBody>
      </p:sp>
      <p:pic>
        <p:nvPicPr>
          <p:cNvPr id="4" name="Picture 3" descr="Screen Shot 2015-06-28 at 11.50.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641" y="1200150"/>
            <a:ext cx="3310143" cy="281552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dirty="0" smtClean="0"/>
              <a:t>Evaluation</a:t>
            </a: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589104732"/>
              </p:ext>
            </p:extLst>
          </p:nvPr>
        </p:nvGraphicFramePr>
        <p:xfrm>
          <a:off x="457200" y="1298845"/>
          <a:ext cx="8078878" cy="2915646"/>
        </p:xfrm>
        <a:graphic>
          <a:graphicData uri="http://schemas.openxmlformats.org/drawingml/2006/table">
            <a:tbl>
              <a:tblPr firstRow="1" bandRow="1">
                <a:tableStyleId>{3B4B98B0-60AC-42C2-AFA5-B58CD77FA1E5}</a:tableStyleId>
              </a:tblPr>
              <a:tblGrid>
                <a:gridCol w="2215550"/>
                <a:gridCol w="3154177"/>
                <a:gridCol w="2709151"/>
              </a:tblGrid>
              <a:tr h="583429">
                <a:tc>
                  <a:txBody>
                    <a:bodyPr/>
                    <a:lstStyle/>
                    <a:p>
                      <a:endParaRPr lang="en-US" dirty="0"/>
                    </a:p>
                  </a:txBody>
                  <a:tcPr/>
                </a:tc>
                <a:tc>
                  <a:txBody>
                    <a:bodyPr/>
                    <a:lstStyle/>
                    <a:p>
                      <a:r>
                        <a:rPr lang="en-US" baseline="0" dirty="0" smtClean="0"/>
                        <a:t>Individual Proficiency Score is Compared with</a:t>
                      </a:r>
                      <a:endParaRPr lang="en-US" dirty="0"/>
                    </a:p>
                  </a:txBody>
                  <a:tcPr/>
                </a:tc>
                <a:tc>
                  <a:txBody>
                    <a:bodyPr/>
                    <a:lstStyle/>
                    <a:p>
                      <a:r>
                        <a:rPr lang="en-US" dirty="0" smtClean="0"/>
                        <a:t>KC</a:t>
                      </a:r>
                      <a:r>
                        <a:rPr lang="en-US" baseline="0" dirty="0" smtClean="0"/>
                        <a:t> Weight</a:t>
                      </a:r>
                      <a:endParaRPr lang="en-US" dirty="0"/>
                    </a:p>
                  </a:txBody>
                  <a:tcPr/>
                </a:tc>
              </a:tr>
              <a:tr h="545162">
                <a:tc>
                  <a:txBody>
                    <a:bodyPr/>
                    <a:lstStyle/>
                    <a:p>
                      <a:r>
                        <a:rPr lang="en-US" dirty="0" smtClean="0"/>
                        <a:t>DDPP</a:t>
                      </a:r>
                      <a:endParaRPr lang="en-US" dirty="0"/>
                    </a:p>
                  </a:txBody>
                  <a:tcPr/>
                </a:tc>
                <a:tc>
                  <a:txBody>
                    <a:bodyPr/>
                    <a:lstStyle/>
                    <a:p>
                      <a:r>
                        <a:rPr lang="en-US" dirty="0" smtClean="0"/>
                        <a:t>Proficiency</a:t>
                      </a:r>
                      <a:r>
                        <a:rPr lang="en-US" baseline="0" dirty="0" smtClean="0"/>
                        <a:t> Profile</a:t>
                      </a:r>
                      <a:endParaRPr lang="en-US" dirty="0"/>
                    </a:p>
                  </a:txBody>
                  <a:tcPr/>
                </a:tc>
                <a:tc>
                  <a:txBody>
                    <a:bodyPr/>
                    <a:lstStyle/>
                    <a:p>
                      <a:r>
                        <a:rPr lang="en-US" dirty="0" smtClean="0"/>
                        <a:t>PCA</a:t>
                      </a:r>
                      <a:endParaRPr lang="en-US" dirty="0"/>
                    </a:p>
                  </a:txBody>
                  <a:tcPr/>
                </a:tc>
              </a:tr>
              <a:tr h="545162">
                <a:tc>
                  <a:txBody>
                    <a:bodyPr/>
                    <a:lstStyle/>
                    <a:p>
                      <a:r>
                        <a:rPr lang="en-US" dirty="0" smtClean="0"/>
                        <a:t>Baseline</a:t>
                      </a:r>
                      <a:r>
                        <a:rPr lang="en-US" baseline="0" dirty="0" smtClean="0"/>
                        <a:t> I - </a:t>
                      </a:r>
                      <a:r>
                        <a:rPr lang="en-US" b="1" baseline="0" dirty="0" smtClean="0"/>
                        <a:t>Min</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min students KC</a:t>
                      </a:r>
                    </a:p>
                  </a:txBody>
                  <a:tcPr/>
                </a:tc>
                <a:tc>
                  <a:txBody>
                    <a:bodyPr/>
                    <a:lstStyle/>
                    <a:p>
                      <a:r>
                        <a:rPr lang="en-US" dirty="0" smtClean="0"/>
                        <a:t>PCA</a:t>
                      </a:r>
                      <a:endParaRPr lang="en-US" dirty="0"/>
                    </a:p>
                  </a:txBody>
                  <a:tcPr/>
                </a:tc>
              </a:tr>
              <a:tr h="545162">
                <a:tc>
                  <a:txBody>
                    <a:bodyPr/>
                    <a:lstStyle/>
                    <a:p>
                      <a:r>
                        <a:rPr lang="en-US" dirty="0" smtClean="0"/>
                        <a:t>Baseline II- </a:t>
                      </a:r>
                      <a:r>
                        <a:rPr lang="en-US" b="1" dirty="0" err="1" smtClean="0"/>
                        <a:t>Avg</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Average students KC</a:t>
                      </a:r>
                    </a:p>
                  </a:txBody>
                  <a:tcPr/>
                </a:tc>
                <a:tc>
                  <a:txBody>
                    <a:bodyPr/>
                    <a:lstStyle/>
                    <a:p>
                      <a:r>
                        <a:rPr lang="en-US" dirty="0" smtClean="0"/>
                        <a:t>PCA</a:t>
                      </a:r>
                      <a:endParaRPr lang="en-US" dirty="0"/>
                    </a:p>
                  </a:txBody>
                  <a:tcPr/>
                </a:tc>
              </a:tr>
              <a:tr h="545162">
                <a:tc>
                  <a:txBody>
                    <a:bodyPr/>
                    <a:lstStyle/>
                    <a:p>
                      <a:r>
                        <a:rPr lang="en-US" dirty="0" smtClean="0"/>
                        <a:t>Baseline III – </a:t>
                      </a:r>
                      <a:r>
                        <a:rPr lang="en-US" b="1" dirty="0" smtClean="0"/>
                        <a:t>Original</a:t>
                      </a:r>
                      <a:r>
                        <a:rPr lang="en-US" dirty="0" smtClean="0"/>
                        <a:t> (DDML)</a:t>
                      </a:r>
                      <a:endParaRPr lang="en-US" dirty="0"/>
                    </a:p>
                  </a:txBody>
                  <a:tcPr/>
                </a:tc>
                <a:tc>
                  <a:txBody>
                    <a:bodyPr/>
                    <a:lstStyle/>
                    <a:p>
                      <a:r>
                        <a:rPr lang="en-US" dirty="0" smtClean="0"/>
                        <a:t>Average students KC</a:t>
                      </a:r>
                      <a:endParaRPr lang="en-US" dirty="0"/>
                    </a:p>
                  </a:txBody>
                  <a:tcPr/>
                </a:tc>
                <a:tc>
                  <a:txBody>
                    <a:bodyPr/>
                    <a:lstStyle/>
                    <a:p>
                      <a:r>
                        <a:rPr lang="en-US" dirty="0" smtClean="0"/>
                        <a:t>Expert-determined</a:t>
                      </a:r>
                      <a:endParaRPr lang="en-US" dirty="0"/>
                    </a:p>
                  </a:txBody>
                  <a:tcPr/>
                </a:tc>
              </a:tr>
            </a:tbl>
          </a:graphicData>
        </a:graphic>
      </p:graphicFrame>
      <p:sp>
        <p:nvSpPr>
          <p:cNvPr id="3" name="Slide Number Placeholder 2"/>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19</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8241"/>
            <a:ext cx="8229600" cy="4527589"/>
          </a:xfrm>
        </p:spPr>
        <p:txBody>
          <a:bodyPr>
            <a:normAutofit/>
          </a:bodyPr>
          <a:lstStyle/>
          <a:p>
            <a:r>
              <a:rPr lang="en-US" sz="2800" b="1" dirty="0" smtClean="0"/>
              <a:t>Introduction of Deep Thought</a:t>
            </a:r>
          </a:p>
          <a:p>
            <a:endParaRPr lang="en-US" sz="2800" dirty="0"/>
          </a:p>
          <a:p>
            <a:r>
              <a:rPr lang="en-US" sz="2800" dirty="0" smtClean="0">
                <a:solidFill>
                  <a:schemeClr val="bg2">
                    <a:lumMod val="75000"/>
                  </a:schemeClr>
                </a:solidFill>
              </a:rPr>
              <a:t>Current Method: DDML</a:t>
            </a:r>
          </a:p>
          <a:p>
            <a:endParaRPr lang="en-US" sz="2800" dirty="0">
              <a:solidFill>
                <a:schemeClr val="bg2">
                  <a:lumMod val="75000"/>
                </a:schemeClr>
              </a:solidFill>
            </a:endParaRPr>
          </a:p>
          <a:p>
            <a:r>
              <a:rPr lang="en-US" sz="2800" dirty="0" smtClean="0">
                <a:solidFill>
                  <a:schemeClr val="bg2">
                    <a:lumMod val="75000"/>
                  </a:schemeClr>
                </a:solidFill>
              </a:rPr>
              <a:t>New Method: DDPP </a:t>
            </a:r>
          </a:p>
          <a:p>
            <a:endParaRPr lang="en-US" sz="2800" dirty="0">
              <a:solidFill>
                <a:schemeClr val="bg2">
                  <a:lumMod val="75000"/>
                </a:schemeClr>
              </a:solidFill>
            </a:endParaRPr>
          </a:p>
          <a:p>
            <a:r>
              <a:rPr lang="en-US" sz="2800" dirty="0" smtClean="0">
                <a:solidFill>
                  <a:schemeClr val="bg2">
                    <a:lumMod val="75000"/>
                  </a:schemeClr>
                </a:solidFill>
              </a:rPr>
              <a:t>Evaluation</a:t>
            </a:r>
          </a:p>
          <a:p>
            <a:endParaRPr lang="en-US" sz="2800" dirty="0" smtClean="0">
              <a:solidFill>
                <a:schemeClr val="bg2">
                  <a:lumMod val="75000"/>
                </a:schemeClr>
              </a:solidFill>
            </a:endParaRPr>
          </a:p>
          <a:p>
            <a:r>
              <a:rPr lang="en-US" sz="2800" dirty="0">
                <a:solidFill>
                  <a:schemeClr val="bg2">
                    <a:lumMod val="75000"/>
                  </a:schemeClr>
                </a:solidFill>
              </a:rPr>
              <a:t>Result</a:t>
            </a:r>
          </a:p>
          <a:p>
            <a:endParaRPr lang="en-US" sz="2800" b="1" dirty="0">
              <a:solidFill>
                <a:schemeClr val="bg2">
                  <a:lumMod val="75000"/>
                </a:schemeClr>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Tree>
    <p:extLst>
      <p:ext uri="{BB962C8B-B14F-4D97-AF65-F5344CB8AC3E}">
        <p14:creationId xmlns:p14="http://schemas.microsoft.com/office/powerpoint/2010/main" val="2174549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8241"/>
            <a:ext cx="8229600" cy="4527589"/>
          </a:xfrm>
        </p:spPr>
        <p:txBody>
          <a:bodyPr>
            <a:normAutofit/>
          </a:bodyPr>
          <a:lstStyle/>
          <a:p>
            <a:r>
              <a:rPr lang="en-US" sz="2800" dirty="0" smtClean="0">
                <a:solidFill>
                  <a:srgbClr val="999999"/>
                </a:solidFill>
              </a:rPr>
              <a:t>Introduction of Deep Thought</a:t>
            </a:r>
          </a:p>
          <a:p>
            <a:endParaRPr lang="en-US" sz="2800" dirty="0"/>
          </a:p>
          <a:p>
            <a:r>
              <a:rPr lang="en-US" sz="2800" dirty="0" smtClean="0">
                <a:solidFill>
                  <a:schemeClr val="bg2">
                    <a:lumMod val="75000"/>
                  </a:schemeClr>
                </a:solidFill>
              </a:rPr>
              <a:t>Current Method: DDML</a:t>
            </a:r>
          </a:p>
          <a:p>
            <a:endParaRPr lang="en-US" sz="2800" dirty="0">
              <a:solidFill>
                <a:schemeClr val="bg2">
                  <a:lumMod val="75000"/>
                </a:schemeClr>
              </a:solidFill>
            </a:endParaRPr>
          </a:p>
          <a:p>
            <a:r>
              <a:rPr lang="en-US" sz="2800" dirty="0" smtClean="0">
                <a:solidFill>
                  <a:schemeClr val="bg2">
                    <a:lumMod val="75000"/>
                  </a:schemeClr>
                </a:solidFill>
              </a:rPr>
              <a:t>New Method: DDPP</a:t>
            </a:r>
          </a:p>
          <a:p>
            <a:endParaRPr lang="en-US" sz="2800" dirty="0">
              <a:solidFill>
                <a:schemeClr val="bg2">
                  <a:lumMod val="75000"/>
                </a:schemeClr>
              </a:solidFill>
            </a:endParaRPr>
          </a:p>
          <a:p>
            <a:r>
              <a:rPr lang="en-US" sz="2800" dirty="0" smtClean="0">
                <a:solidFill>
                  <a:srgbClr val="999999"/>
                </a:solidFill>
              </a:rPr>
              <a:t>Evaluation</a:t>
            </a:r>
          </a:p>
          <a:p>
            <a:endParaRPr lang="en-US" sz="2800" b="1" dirty="0" smtClean="0">
              <a:solidFill>
                <a:schemeClr val="tx1"/>
              </a:solidFill>
            </a:endParaRPr>
          </a:p>
          <a:p>
            <a:r>
              <a:rPr lang="en-US" sz="2800" b="1" dirty="0" smtClean="0">
                <a:solidFill>
                  <a:schemeClr val="tx1"/>
                </a:solidFill>
              </a:rPr>
              <a:t>Result</a:t>
            </a:r>
            <a:endParaRPr lang="en-US" sz="2800" b="1" dirty="0">
              <a:solidFill>
                <a:schemeClr val="tx1"/>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Tree>
    <p:extLst>
      <p:ext uri="{BB962C8B-B14F-4D97-AF65-F5344CB8AC3E}">
        <p14:creationId xmlns:p14="http://schemas.microsoft.com/office/powerpoint/2010/main" val="34954055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Result I</a:t>
            </a:r>
            <a:endParaRPr lang="en" dirty="0"/>
          </a:p>
        </p:txBody>
      </p:sp>
      <p:sp>
        <p:nvSpPr>
          <p:cNvPr id="134" name="Shape 134"/>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en-US" dirty="0" smtClean="0"/>
              <a:t>DDPP vs. Baselines</a:t>
            </a: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rtl="0">
              <a:spcBef>
                <a:spcPts val="0"/>
              </a:spcBef>
              <a:buNone/>
            </a:pPr>
            <a:endParaRPr dirty="0"/>
          </a:p>
          <a:p>
            <a:pPr>
              <a:spcBef>
                <a:spcPts val="0"/>
              </a:spcBef>
              <a:buNone/>
            </a:pPr>
            <a:endParaRPr dirty="0"/>
          </a:p>
        </p:txBody>
      </p:sp>
      <p:pic>
        <p:nvPicPr>
          <p:cNvPr id="135" name="Shape 135"/>
          <p:cNvPicPr preferRelativeResize="0"/>
          <p:nvPr/>
        </p:nvPicPr>
        <p:blipFill>
          <a:blip r:embed="rId3">
            <a:alphaModFix/>
          </a:blip>
          <a:stretch>
            <a:fillRect/>
          </a:stretch>
        </p:blipFill>
        <p:spPr>
          <a:xfrm>
            <a:off x="1031875" y="2008188"/>
            <a:ext cx="6837362" cy="213664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21</a:t>
            </a:fld>
            <a:endParaRPr lang="en" dirty="0">
              <a:solidFill>
                <a:srgbClr val="000000"/>
              </a:solidFill>
            </a:endParaRP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Result I</a:t>
            </a:r>
            <a:endParaRPr lang="en" dirty="0"/>
          </a:p>
        </p:txBody>
      </p:sp>
      <p:sp>
        <p:nvSpPr>
          <p:cNvPr id="141" name="Shape 141"/>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en-US" b="1" dirty="0" smtClean="0"/>
              <a:t>Origin (DDML)</a:t>
            </a:r>
            <a:r>
              <a:rPr lang="en" b="1" dirty="0" smtClean="0"/>
              <a:t> </a:t>
            </a:r>
            <a:r>
              <a:rPr lang="en" b="1" dirty="0"/>
              <a:t>&gt; </a:t>
            </a:r>
            <a:r>
              <a:rPr lang="en" b="1" dirty="0" smtClean="0"/>
              <a:t>DDPP=Average </a:t>
            </a:r>
            <a:r>
              <a:rPr lang="en" b="1" dirty="0"/>
              <a:t>&gt; </a:t>
            </a:r>
            <a:r>
              <a:rPr lang="en" b="1" dirty="0" smtClean="0"/>
              <a:t>Min</a:t>
            </a:r>
            <a:endParaRPr lang="en" b="1" dirty="0"/>
          </a:p>
          <a:p>
            <a:pPr marL="457200" lvl="0" indent="-419100" rtl="0">
              <a:spcBef>
                <a:spcPts val="0"/>
              </a:spcBef>
              <a:buClr>
                <a:schemeClr val="dk1"/>
              </a:buClr>
              <a:buSzPct val="100000"/>
              <a:buFont typeface="Arial"/>
              <a:buChar char="-"/>
            </a:pPr>
            <a:r>
              <a:rPr lang="en" dirty="0"/>
              <a:t>DDPP not the best, but is </a:t>
            </a:r>
            <a:r>
              <a:rPr lang="en" u="sng" dirty="0"/>
              <a:t>completely </a:t>
            </a:r>
            <a:r>
              <a:rPr lang="en" u="sng" dirty="0" smtClean="0"/>
              <a:t>data-driven</a:t>
            </a:r>
            <a:endParaRPr lang="en-US" u="sng" dirty="0" smtClean="0"/>
          </a:p>
          <a:p>
            <a:pPr marL="457200" lvl="0" indent="-419100" rtl="0">
              <a:spcBef>
                <a:spcPts val="0"/>
              </a:spcBef>
              <a:buClr>
                <a:schemeClr val="dk1"/>
              </a:buClr>
              <a:buSzPct val="100000"/>
              <a:buFont typeface="Arial"/>
              <a:buChar char="-"/>
            </a:pPr>
            <a:endParaRPr lang="en" u="sng" dirty="0"/>
          </a:p>
          <a:p>
            <a:pPr marL="38100" lvl="0" indent="0" rtl="0">
              <a:spcBef>
                <a:spcPts val="0"/>
              </a:spcBef>
              <a:buClr>
                <a:schemeClr val="dk1"/>
              </a:buClr>
              <a:buSzPct val="100000"/>
              <a:buNone/>
            </a:pPr>
            <a:r>
              <a:rPr lang="en-US" dirty="0" smtClean="0"/>
              <a:t>Why? </a:t>
            </a:r>
            <a:r>
              <a:rPr lang="en-US" dirty="0" smtClean="0"/>
              <a:t>hard to match test case to proficiency </a:t>
            </a:r>
            <a:r>
              <a:rPr lang="en-US" dirty="0" smtClean="0"/>
              <a:t>profile </a:t>
            </a:r>
          </a:p>
          <a:p>
            <a:pPr marL="38100" lvl="0" indent="0" rtl="0">
              <a:spcBef>
                <a:spcPts val="0"/>
              </a:spcBef>
              <a:buClr>
                <a:schemeClr val="dk1"/>
              </a:buClr>
              <a:buSzPct val="100000"/>
              <a:buNone/>
            </a:pPr>
            <a:r>
              <a:rPr lang="en-US" dirty="0" smtClean="0"/>
              <a:t>- </a:t>
            </a:r>
            <a:r>
              <a:rPr lang="en" dirty="0" smtClean="0"/>
              <a:t>not </a:t>
            </a:r>
            <a:r>
              <a:rPr lang="en" dirty="0"/>
              <a:t>enough </a:t>
            </a:r>
            <a:r>
              <a:rPr lang="en" dirty="0" smtClean="0"/>
              <a:t>student</a:t>
            </a:r>
            <a:r>
              <a:rPr lang="en-US" dirty="0" smtClean="0"/>
              <a:t>s</a:t>
            </a:r>
            <a:r>
              <a:rPr lang="en" dirty="0" smtClean="0"/>
              <a:t> </a:t>
            </a:r>
            <a:r>
              <a:rPr lang="en" dirty="0"/>
              <a:t>represent all </a:t>
            </a:r>
            <a:r>
              <a:rPr lang="en" dirty="0" smtClean="0"/>
              <a:t>strategies</a:t>
            </a:r>
            <a:r>
              <a:rPr lang="en-US" dirty="0"/>
              <a:t>.</a:t>
            </a:r>
            <a:endParaRPr lang="en" dirty="0"/>
          </a:p>
        </p:txBody>
      </p:sp>
      <p:pic>
        <p:nvPicPr>
          <p:cNvPr id="142" name="Shape 142"/>
          <p:cNvPicPr preferRelativeResize="0"/>
          <p:nvPr/>
        </p:nvPicPr>
        <p:blipFill>
          <a:blip r:embed="rId3">
            <a:alphaModFix/>
          </a:blip>
          <a:stretch>
            <a:fillRect/>
          </a:stretch>
        </p:blipFill>
        <p:spPr>
          <a:xfrm>
            <a:off x="2096094" y="3143321"/>
            <a:ext cx="4397700" cy="1327424"/>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22</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Result II</a:t>
            </a:r>
            <a:endParaRPr lang="en" dirty="0"/>
          </a:p>
        </p:txBody>
      </p:sp>
      <p:sp>
        <p:nvSpPr>
          <p:cNvPr id="148" name="Shape 148"/>
          <p:cNvSpPr txBox="1">
            <a:spLocks noGrp="1"/>
          </p:cNvSpPr>
          <p:nvPr>
            <p:ph type="body" idx="1"/>
          </p:nvPr>
        </p:nvSpPr>
        <p:spPr>
          <a:xfrm>
            <a:off x="465500" y="1208451"/>
            <a:ext cx="8229600" cy="3725680"/>
          </a:xfrm>
          <a:prstGeom prst="rect">
            <a:avLst/>
          </a:prstGeom>
        </p:spPr>
        <p:txBody>
          <a:bodyPr lIns="91425" tIns="91425" rIns="91425" bIns="91425" anchor="t" anchorCtr="0">
            <a:noAutofit/>
          </a:bodyPr>
          <a:lstStyle/>
          <a:p>
            <a:pPr lvl="0" rtl="0">
              <a:spcBef>
                <a:spcPts val="0"/>
              </a:spcBef>
              <a:buNone/>
            </a:pPr>
            <a:r>
              <a:rPr lang="en-US" dirty="0" smtClean="0"/>
              <a:t>Philosophy students          vs.           Computer Science students</a:t>
            </a: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Clr>
                <a:schemeClr val="dk1"/>
              </a:buClr>
              <a:buSzPct val="36666"/>
              <a:buFont typeface="Arial"/>
              <a:buNone/>
            </a:pPr>
            <a:r>
              <a:rPr lang="en" dirty="0"/>
              <a:t>Philosophy: DDPP&gt;DDML level 1-4</a:t>
            </a:r>
          </a:p>
          <a:p>
            <a:pPr lvl="0">
              <a:spcBef>
                <a:spcPts val="0"/>
              </a:spcBef>
              <a:buClr>
                <a:schemeClr val="dk1"/>
              </a:buClr>
              <a:buSzPct val="36666"/>
              <a:buFont typeface="Arial"/>
              <a:buNone/>
            </a:pPr>
            <a:r>
              <a:rPr lang="en" dirty="0"/>
              <a:t>CS: DDPP&lt;DDML all levels</a:t>
            </a:r>
          </a:p>
        </p:txBody>
      </p:sp>
      <p:pic>
        <p:nvPicPr>
          <p:cNvPr id="149" name="Shape 149"/>
          <p:cNvPicPr preferRelativeResize="0"/>
          <p:nvPr/>
        </p:nvPicPr>
        <p:blipFill rotWithShape="1">
          <a:blip r:embed="rId3">
            <a:alphaModFix/>
          </a:blip>
          <a:srcRect l="14339"/>
          <a:stretch/>
        </p:blipFill>
        <p:spPr>
          <a:xfrm>
            <a:off x="56390" y="2047875"/>
            <a:ext cx="4570948" cy="2119221"/>
          </a:xfrm>
          <a:prstGeom prst="rect">
            <a:avLst/>
          </a:prstGeom>
          <a:noFill/>
          <a:ln>
            <a:noFill/>
          </a:ln>
        </p:spPr>
      </p:pic>
      <p:pic>
        <p:nvPicPr>
          <p:cNvPr id="150" name="Shape 150"/>
          <p:cNvPicPr preferRelativeResize="0"/>
          <p:nvPr/>
        </p:nvPicPr>
        <p:blipFill rotWithShape="1">
          <a:blip r:embed="rId4">
            <a:alphaModFix/>
          </a:blip>
          <a:srcRect l="14383"/>
          <a:stretch/>
        </p:blipFill>
        <p:spPr>
          <a:xfrm>
            <a:off x="4627338" y="2047875"/>
            <a:ext cx="4413476" cy="2119221"/>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23</a:t>
            </a:fld>
            <a:endParaRPr lang="en" dirty="0">
              <a:solidFill>
                <a:srgbClr val="000000"/>
              </a:solidFill>
            </a:endParaRP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smtClean="0"/>
              <a:t>Result II</a:t>
            </a:r>
            <a:endParaRPr lang="en" dirty="0"/>
          </a:p>
        </p:txBody>
      </p:sp>
      <p:sp>
        <p:nvSpPr>
          <p:cNvPr id="156" name="Shape 156"/>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en" dirty="0">
                <a:solidFill>
                  <a:schemeClr val="tx1"/>
                </a:solidFill>
              </a:rPr>
              <a:t>Philosophy: </a:t>
            </a:r>
            <a:r>
              <a:rPr lang="en" b="1" dirty="0" smtClean="0">
                <a:solidFill>
                  <a:schemeClr val="tx1"/>
                </a:solidFill>
              </a:rPr>
              <a:t>DDPP</a:t>
            </a:r>
            <a:r>
              <a:rPr lang="en-US" b="1" dirty="0" smtClean="0">
                <a:solidFill>
                  <a:schemeClr val="tx1"/>
                </a:solidFill>
              </a:rPr>
              <a:t>=</a:t>
            </a:r>
            <a:r>
              <a:rPr lang="en-US" b="1" dirty="0" err="1" smtClean="0">
                <a:solidFill>
                  <a:schemeClr val="tx1"/>
                </a:solidFill>
              </a:rPr>
              <a:t>Avg</a:t>
            </a:r>
            <a:r>
              <a:rPr lang="en" b="1" dirty="0" smtClean="0">
                <a:solidFill>
                  <a:srgbClr val="FF0000"/>
                </a:solidFill>
              </a:rPr>
              <a:t>&gt;</a:t>
            </a:r>
            <a:r>
              <a:rPr lang="en" b="1" dirty="0" smtClean="0">
                <a:solidFill>
                  <a:schemeClr val="tx1"/>
                </a:solidFill>
              </a:rPr>
              <a:t>DDML</a:t>
            </a:r>
            <a:r>
              <a:rPr lang="en-US" b="1" dirty="0" smtClean="0">
                <a:solidFill>
                  <a:schemeClr val="tx1"/>
                </a:solidFill>
              </a:rPr>
              <a:t>(Original)</a:t>
            </a:r>
            <a:r>
              <a:rPr lang="en" b="1" dirty="0" smtClean="0">
                <a:solidFill>
                  <a:schemeClr val="tx1"/>
                </a:solidFill>
              </a:rPr>
              <a:t> </a:t>
            </a:r>
            <a:r>
              <a:rPr lang="en" dirty="0"/>
              <a:t>level </a:t>
            </a:r>
            <a:r>
              <a:rPr lang="en" dirty="0" smtClean="0"/>
              <a:t>1-4</a:t>
            </a:r>
            <a:endParaRPr lang="en-US" dirty="0" smtClean="0"/>
          </a:p>
          <a:p>
            <a:pPr rtl="0">
              <a:spcBef>
                <a:spcPts val="0"/>
              </a:spcBef>
              <a:buNone/>
            </a:pPr>
            <a:r>
              <a:rPr lang="en" dirty="0" smtClean="0">
                <a:solidFill>
                  <a:srgbClr val="000000"/>
                </a:solidFill>
              </a:rPr>
              <a:t>C</a:t>
            </a:r>
            <a:r>
              <a:rPr lang="en-US" dirty="0" err="1" smtClean="0">
                <a:solidFill>
                  <a:srgbClr val="000000"/>
                </a:solidFill>
              </a:rPr>
              <a:t>omputer</a:t>
            </a:r>
            <a:r>
              <a:rPr lang="en-US" dirty="0" smtClean="0">
                <a:solidFill>
                  <a:srgbClr val="000000"/>
                </a:solidFill>
              </a:rPr>
              <a:t> </a:t>
            </a:r>
            <a:r>
              <a:rPr lang="en" dirty="0" smtClean="0">
                <a:solidFill>
                  <a:srgbClr val="000000"/>
                </a:solidFill>
              </a:rPr>
              <a:t>S</a:t>
            </a:r>
            <a:r>
              <a:rPr lang="en-US" dirty="0" err="1" smtClean="0">
                <a:solidFill>
                  <a:srgbClr val="000000"/>
                </a:solidFill>
              </a:rPr>
              <a:t>cience</a:t>
            </a:r>
            <a:r>
              <a:rPr lang="en" dirty="0" smtClean="0">
                <a:solidFill>
                  <a:srgbClr val="000000"/>
                </a:solidFill>
              </a:rPr>
              <a:t>: </a:t>
            </a:r>
            <a:r>
              <a:rPr lang="en" b="1" dirty="0" smtClean="0">
                <a:solidFill>
                  <a:srgbClr val="000000"/>
                </a:solidFill>
              </a:rPr>
              <a:t>DDPP</a:t>
            </a:r>
            <a:r>
              <a:rPr lang="en-US" b="1" dirty="0" smtClean="0">
                <a:solidFill>
                  <a:srgbClr val="000000"/>
                </a:solidFill>
              </a:rPr>
              <a:t>=</a:t>
            </a:r>
            <a:r>
              <a:rPr lang="en-US" b="1" dirty="0" err="1" smtClean="0">
                <a:solidFill>
                  <a:srgbClr val="000000"/>
                </a:solidFill>
              </a:rPr>
              <a:t>Avg</a:t>
            </a:r>
            <a:r>
              <a:rPr lang="en" b="1" dirty="0" smtClean="0">
                <a:solidFill>
                  <a:srgbClr val="FF0000"/>
                </a:solidFill>
              </a:rPr>
              <a:t>&lt;</a:t>
            </a:r>
            <a:r>
              <a:rPr lang="en" b="1" dirty="0" smtClean="0">
                <a:solidFill>
                  <a:srgbClr val="000000"/>
                </a:solidFill>
              </a:rPr>
              <a:t>DDML</a:t>
            </a:r>
            <a:r>
              <a:rPr lang="en-US" b="1" dirty="0" smtClean="0">
                <a:solidFill>
                  <a:srgbClr val="000000"/>
                </a:solidFill>
              </a:rPr>
              <a:t>(Origin)</a:t>
            </a:r>
            <a:r>
              <a:rPr lang="en" b="1" dirty="0" smtClean="0">
                <a:solidFill>
                  <a:srgbClr val="000000"/>
                </a:solidFill>
              </a:rPr>
              <a:t> </a:t>
            </a:r>
            <a:r>
              <a:rPr lang="en" dirty="0"/>
              <a:t>all </a:t>
            </a:r>
            <a:r>
              <a:rPr lang="en" dirty="0" smtClean="0"/>
              <a:t>levels</a:t>
            </a:r>
            <a:endParaRPr lang="en-US" dirty="0" smtClean="0"/>
          </a:p>
          <a:p>
            <a:pPr rtl="0">
              <a:spcBef>
                <a:spcPts val="0"/>
              </a:spcBef>
              <a:buNone/>
            </a:pPr>
            <a:endParaRPr lang="en-US" dirty="0" smtClean="0"/>
          </a:p>
          <a:p>
            <a:pPr rtl="0">
              <a:spcBef>
                <a:spcPts val="0"/>
              </a:spcBef>
              <a:buNone/>
            </a:pPr>
            <a:r>
              <a:rPr lang="en-US" dirty="0" smtClean="0"/>
              <a:t>Interpretation: </a:t>
            </a:r>
            <a:endParaRPr lang="en-US" dirty="0"/>
          </a:p>
          <a:p>
            <a:pPr rtl="0">
              <a:spcBef>
                <a:spcPts val="0"/>
              </a:spcBef>
              <a:buFontTx/>
              <a:buChar char="-"/>
            </a:pPr>
            <a:r>
              <a:rPr lang="en-US" dirty="0" smtClean="0"/>
              <a:t>E</a:t>
            </a:r>
            <a:r>
              <a:rPr lang="en" dirty="0" smtClean="0"/>
              <a:t>xperts are </a:t>
            </a:r>
            <a:r>
              <a:rPr lang="en" dirty="0"/>
              <a:t>CS students and </a:t>
            </a:r>
            <a:r>
              <a:rPr lang="en" dirty="0" smtClean="0"/>
              <a:t>teachers</a:t>
            </a:r>
            <a:endParaRPr lang="en-US" dirty="0" smtClean="0"/>
          </a:p>
          <a:p>
            <a:pPr rtl="0">
              <a:spcBef>
                <a:spcPts val="0"/>
              </a:spcBef>
              <a:buFontTx/>
              <a:buChar char="-"/>
            </a:pPr>
            <a:endParaRPr lang="en-US" dirty="0" smtClean="0"/>
          </a:p>
          <a:p>
            <a:pPr rtl="0">
              <a:spcBef>
                <a:spcPts val="0"/>
              </a:spcBef>
              <a:buFontTx/>
              <a:buChar char="-"/>
            </a:pPr>
            <a:r>
              <a:rPr lang="en-US" dirty="0">
                <a:solidFill>
                  <a:schemeClr val="tx1"/>
                </a:solidFill>
              </a:rPr>
              <a:t>E</a:t>
            </a:r>
            <a:r>
              <a:rPr lang="en" dirty="0" smtClean="0">
                <a:solidFill>
                  <a:schemeClr val="tx1"/>
                </a:solidFill>
              </a:rPr>
              <a:t>xpert </a:t>
            </a:r>
            <a:r>
              <a:rPr lang="en" dirty="0">
                <a:solidFill>
                  <a:schemeClr val="tx1"/>
                </a:solidFill>
              </a:rPr>
              <a:t>involvement is constrained by expert </a:t>
            </a:r>
            <a:r>
              <a:rPr lang="en" dirty="0" smtClean="0">
                <a:solidFill>
                  <a:schemeClr val="tx1"/>
                </a:solidFill>
              </a:rPr>
              <a:t>background</a:t>
            </a:r>
            <a:r>
              <a:rPr lang="en-US" dirty="0" smtClean="0">
                <a:solidFill>
                  <a:schemeClr val="tx1"/>
                </a:solidFill>
              </a:rPr>
              <a:t>.</a:t>
            </a:r>
          </a:p>
          <a:p>
            <a:pPr marL="0" indent="0" rtl="0">
              <a:spcBef>
                <a:spcPts val="0"/>
              </a:spcBef>
              <a:buNone/>
            </a:pPr>
            <a:r>
              <a:rPr lang="en-US" dirty="0">
                <a:solidFill>
                  <a:schemeClr val="tx1"/>
                </a:solidFill>
              </a:rPr>
              <a:t> </a:t>
            </a:r>
            <a:r>
              <a:rPr lang="en-US" dirty="0" smtClean="0">
                <a:solidFill>
                  <a:schemeClr val="tx1"/>
                </a:solidFill>
              </a:rPr>
              <a:t>  </a:t>
            </a:r>
            <a:r>
              <a:rPr lang="en-US" dirty="0">
                <a:solidFill>
                  <a:schemeClr val="tx1"/>
                </a:solidFill>
              </a:rPr>
              <a:t>D</a:t>
            </a:r>
            <a:r>
              <a:rPr lang="en" dirty="0" smtClean="0">
                <a:solidFill>
                  <a:schemeClr val="tx1"/>
                </a:solidFill>
              </a:rPr>
              <a:t>ata-driven </a:t>
            </a:r>
            <a:r>
              <a:rPr lang="en" dirty="0">
                <a:solidFill>
                  <a:schemeClr val="tx1"/>
                </a:solidFill>
              </a:rPr>
              <a:t>is more flexible </a:t>
            </a:r>
            <a:r>
              <a:rPr lang="en-US" dirty="0" smtClean="0">
                <a:solidFill>
                  <a:schemeClr val="tx1"/>
                </a:solidFill>
              </a:rPr>
              <a:t>for diverse </a:t>
            </a:r>
            <a:r>
              <a:rPr lang="en" dirty="0" smtClean="0">
                <a:solidFill>
                  <a:schemeClr val="tx1"/>
                </a:solidFill>
              </a:rPr>
              <a:t>participants</a:t>
            </a:r>
            <a:endParaRPr lang="en" dirty="0">
              <a:solidFill>
                <a:schemeClr val="tx1"/>
              </a:solidFill>
            </a:endParaRP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24</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dirty="0"/>
              <a:t>Conclusion &amp; Future </a:t>
            </a:r>
            <a:r>
              <a:rPr lang="en-US" dirty="0" smtClean="0"/>
              <a:t>work</a:t>
            </a:r>
            <a:endParaRPr lang="en" dirty="0"/>
          </a:p>
        </p:txBody>
      </p:sp>
      <p:sp>
        <p:nvSpPr>
          <p:cNvPr id="162" name="Shape 162"/>
          <p:cNvSpPr txBox="1">
            <a:spLocks noGrp="1"/>
          </p:cNvSpPr>
          <p:nvPr>
            <p:ph type="body" idx="1"/>
          </p:nvPr>
        </p:nvSpPr>
        <p:spPr>
          <a:xfrm>
            <a:off x="457200" y="1200150"/>
            <a:ext cx="8421900" cy="3725699"/>
          </a:xfrm>
          <a:prstGeom prst="rect">
            <a:avLst/>
          </a:prstGeom>
        </p:spPr>
        <p:txBody>
          <a:bodyPr lIns="91425" tIns="91425" rIns="91425" bIns="91425" anchor="t" anchorCtr="0">
            <a:noAutofit/>
          </a:bodyPr>
          <a:lstStyle/>
          <a:p>
            <a:pPr rtl="0">
              <a:spcBef>
                <a:spcPts val="0"/>
              </a:spcBef>
              <a:buNone/>
            </a:pPr>
            <a:r>
              <a:rPr lang="en" dirty="0"/>
              <a:t>Presented: Fully data-driven student proficiency calculator that has potential and </a:t>
            </a:r>
            <a:r>
              <a:rPr lang="en" dirty="0" smtClean="0"/>
              <a:t>limitation</a:t>
            </a:r>
            <a:r>
              <a:rPr lang="en-US" dirty="0" smtClean="0"/>
              <a:t>s</a:t>
            </a:r>
            <a:endParaRPr lang="en" dirty="0"/>
          </a:p>
          <a:p>
            <a:pPr lvl="0" rtl="0">
              <a:spcBef>
                <a:spcPts val="0"/>
              </a:spcBef>
              <a:buNone/>
            </a:pPr>
            <a:endParaRPr dirty="0"/>
          </a:p>
          <a:p>
            <a:pPr rtl="0">
              <a:spcBef>
                <a:spcPts val="0"/>
              </a:spcBef>
              <a:buNone/>
            </a:pPr>
            <a:r>
              <a:rPr lang="en" dirty="0"/>
              <a:t>Future goal: fully implement it in Deep </a:t>
            </a:r>
            <a:r>
              <a:rPr lang="en" dirty="0" smtClean="0"/>
              <a:t>Thought</a:t>
            </a:r>
            <a:endParaRPr lang="en-US" dirty="0" smtClean="0"/>
          </a:p>
          <a:p>
            <a:pPr rtl="0">
              <a:spcBef>
                <a:spcPts val="0"/>
              </a:spcBef>
              <a:buFontTx/>
              <a:buChar char="-"/>
            </a:pPr>
            <a:r>
              <a:rPr lang="en-US" dirty="0" smtClean="0"/>
              <a:t>M</a:t>
            </a:r>
            <a:r>
              <a:rPr lang="en" dirty="0" smtClean="0"/>
              <a:t>ore </a:t>
            </a:r>
            <a:r>
              <a:rPr lang="en-US" dirty="0" smtClean="0"/>
              <a:t>and more diverse data -&gt; more complete proficiency profiles -&gt; more robust evaluation of the system</a:t>
            </a:r>
          </a:p>
          <a:p>
            <a:pPr marL="0" indent="0" rtl="0">
              <a:spcBef>
                <a:spcPts val="0"/>
              </a:spcBef>
              <a:buNone/>
            </a:pPr>
            <a:endParaRPr lang="en-US" dirty="0" smtClean="0"/>
          </a:p>
          <a:p>
            <a:pPr rtl="0">
              <a:spcBef>
                <a:spcPts val="0"/>
              </a:spcBef>
              <a:buFontTx/>
              <a:buChar char="-"/>
            </a:pPr>
            <a:r>
              <a:rPr lang="en-US" dirty="0" smtClean="0"/>
              <a:t>Student types. Why do they exist? Learning?</a:t>
            </a:r>
          </a:p>
          <a:p>
            <a:pPr rtl="0">
              <a:spcBef>
                <a:spcPts val="0"/>
              </a:spcBef>
              <a:buFontTx/>
              <a:buChar char="-"/>
            </a:pPr>
            <a:r>
              <a:rPr lang="en-US" dirty="0"/>
              <a:t>R</a:t>
            </a:r>
            <a:r>
              <a:rPr lang="en" dirty="0" smtClean="0"/>
              <a:t>ole </a:t>
            </a:r>
            <a:r>
              <a:rPr lang="en" dirty="0"/>
              <a:t>of specific logic rules?</a:t>
            </a:r>
          </a:p>
          <a:p>
            <a:pPr lvl="0">
              <a:spcBef>
                <a:spcPts val="0"/>
              </a:spcBef>
              <a:buNone/>
            </a:pPr>
            <a:endParaRPr dirty="0"/>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25</a:t>
            </a:fld>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Questions?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hlinkClick r:id="rId2"/>
              </a:rPr>
              <a:t>bzmostaf@ncsu.edu</a:t>
            </a:r>
            <a:endParaRPr lang="en-US" dirty="0" smtClean="0"/>
          </a:p>
          <a:p>
            <a:pPr marL="0" indent="0">
              <a:buNone/>
            </a:pPr>
            <a:r>
              <a:rPr lang="en-US" dirty="0" smtClean="0">
                <a:hlinkClick r:id="rId3"/>
              </a:rPr>
              <a:t>zliu24@ncsu.edu</a:t>
            </a:r>
            <a:endParaRPr lang="en-US" dirty="0" smtClean="0"/>
          </a:p>
          <a:p>
            <a:pPr marL="0" indent="0">
              <a:buNone/>
            </a:pPr>
            <a:r>
              <a:rPr lang="en-US" dirty="0" smtClean="0">
                <a:hlinkClick r:id="rId4"/>
              </a:rPr>
              <a:t>tmbarnes@ncsu.edu</a:t>
            </a:r>
            <a:endParaRPr lang="en-US" dirty="0" smtClean="0"/>
          </a:p>
          <a:p>
            <a:pPr marL="0" indent="0">
              <a:buNone/>
            </a:pPr>
            <a:endParaRPr lang="en-US" dirty="0"/>
          </a:p>
        </p:txBody>
      </p:sp>
      <p:pic>
        <p:nvPicPr>
          <p:cNvPr id="4" name="Picture 3" descr="NSFlogoTra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9043" y="3517475"/>
            <a:ext cx="1260752" cy="1262853"/>
          </a:xfrm>
          <a:prstGeom prst="rect">
            <a:avLst/>
          </a:prstGeom>
        </p:spPr>
      </p:pic>
      <p:pic>
        <p:nvPicPr>
          <p:cNvPr id="5" name="Picture 4" descr="CSClogo.eps"/>
          <p:cNvPicPr>
            <a:picLocks noChangeAspect="1"/>
          </p:cNvPicPr>
          <p:nvPr/>
        </p:nvPicPr>
        <p:blipFill>
          <a:blip>
            <a:extLst>
              <a:ext uri="{28A0092B-C50C-407E-A947-70E740481C1C}">
                <a14:useLocalDpi xmlns:a14="http://schemas.microsoft.com/office/drawing/2010/main" val="0"/>
              </a:ext>
            </a:extLst>
          </a:blip>
          <a:stretch>
            <a:fillRect/>
          </a:stretch>
        </p:blipFill>
        <p:spPr>
          <a:xfrm>
            <a:off x="2113227" y="2428899"/>
            <a:ext cx="2154392" cy="852019"/>
          </a:xfrm>
          <a:prstGeom prst="rect">
            <a:avLst/>
          </a:prstGeom>
        </p:spPr>
      </p:pic>
      <p:pic>
        <p:nvPicPr>
          <p:cNvPr id="6" name="Picture 5" descr="NC_State_Seal.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1796500"/>
            <a:ext cx="1342764" cy="1364078"/>
          </a:xfrm>
          <a:prstGeom prst="rect">
            <a:avLst/>
          </a:prstGeom>
        </p:spPr>
      </p:pic>
      <p:pic>
        <p:nvPicPr>
          <p:cNvPr id="7" name="Picture 6" descr="CE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9043" y="1063228"/>
            <a:ext cx="1975576" cy="907697"/>
          </a:xfrm>
          <a:prstGeom prst="rect">
            <a:avLst/>
          </a:prstGeom>
        </p:spPr>
      </p:pic>
      <p:sp>
        <p:nvSpPr>
          <p:cNvPr id="8" name="Slide Number Placeholder 7"/>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26</a:t>
            </a:fld>
            <a:endParaRPr lang="en" dirty="0">
              <a:solidFill>
                <a:srgbClr val="000000"/>
              </a:solidFill>
            </a:endParaRPr>
          </a:p>
        </p:txBody>
      </p:sp>
      <p:pic>
        <p:nvPicPr>
          <p:cNvPr id="9" name="Shape 32"/>
          <p:cNvPicPr preferRelativeResize="0"/>
          <p:nvPr/>
        </p:nvPicPr>
        <p:blipFill>
          <a:blip r:embed="rId8">
            <a:alphaModFix/>
          </a:blip>
          <a:stretch>
            <a:fillRect/>
          </a:stretch>
        </p:blipFill>
        <p:spPr>
          <a:xfrm>
            <a:off x="6833628" y="2987991"/>
            <a:ext cx="1512395" cy="1458856"/>
          </a:xfrm>
          <a:prstGeom prst="rect">
            <a:avLst/>
          </a:prstGeom>
          <a:noFill/>
          <a:ln>
            <a:noFill/>
          </a:ln>
        </p:spPr>
      </p:pic>
      <p:pic>
        <p:nvPicPr>
          <p:cNvPr id="10" name="Shape 33"/>
          <p:cNvPicPr preferRelativeResize="0"/>
          <p:nvPr/>
        </p:nvPicPr>
        <p:blipFill>
          <a:blip r:embed="rId9">
            <a:alphaModFix/>
          </a:blip>
          <a:stretch>
            <a:fillRect/>
          </a:stretch>
        </p:blipFill>
        <p:spPr>
          <a:xfrm>
            <a:off x="6886547" y="1241497"/>
            <a:ext cx="1459476" cy="1458856"/>
          </a:xfrm>
          <a:prstGeom prst="rect">
            <a:avLst/>
          </a:prstGeom>
          <a:noFill/>
          <a:ln>
            <a:noFill/>
          </a:ln>
        </p:spPr>
      </p:pic>
      <p:pic>
        <p:nvPicPr>
          <p:cNvPr id="11" name="Picture 10"/>
          <p:cNvPicPr>
            <a:picLocks noChangeAspect="1"/>
          </p:cNvPicPr>
          <p:nvPr/>
        </p:nvPicPr>
        <p:blipFill rotWithShape="1">
          <a:blip r:embed="rId10">
            <a:extLst>
              <a:ext uri="{BEBA8EAE-BF5A-486C-A8C5-ECC9F3942E4B}">
                <a14:imgProps xmlns:a14="http://schemas.microsoft.com/office/drawing/2010/main">
                  <a14:imgLayer r:embed="rId11">
                    <a14:imgEffect>
                      <a14:backgroundRemoval t="16537" b="81912" l="14416" r="89481"/>
                    </a14:imgEffect>
                    <a14:imgEffect>
                      <a14:colorTemperature colorTemp="5900"/>
                    </a14:imgEffect>
                  </a14:imgLayer>
                </a14:imgProps>
              </a:ext>
            </a:extLst>
          </a:blip>
          <a:srcRect l="13643" t="15352" r="9286" b="17336"/>
          <a:stretch/>
        </p:blipFill>
        <p:spPr>
          <a:xfrm>
            <a:off x="7725102" y="1403059"/>
            <a:ext cx="320906" cy="281727"/>
          </a:xfrm>
          <a:prstGeom prst="rect">
            <a:avLst/>
          </a:prstGeom>
        </p:spPr>
      </p:pic>
    </p:spTree>
    <p:extLst>
      <p:ext uri="{BB962C8B-B14F-4D97-AF65-F5344CB8AC3E}">
        <p14:creationId xmlns:p14="http://schemas.microsoft.com/office/powerpoint/2010/main" val="138077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a:spcBef>
                <a:spcPts val="0"/>
              </a:spcBef>
              <a:buNone/>
            </a:pPr>
            <a:r>
              <a:rPr lang="en"/>
              <a:t>Deep Thought</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3</a:t>
            </a:fld>
            <a:endParaRPr lang="en" dirty="0">
              <a:solidFill>
                <a:srgbClr val="000000"/>
              </a:solidFill>
            </a:endParaRPr>
          </a:p>
        </p:txBody>
      </p:sp>
      <p:pic>
        <p:nvPicPr>
          <p:cNvPr id="3" name="Picture 2" descr="DeepThoughtRede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7" y="1098986"/>
            <a:ext cx="6668275" cy="3762256"/>
          </a:xfrm>
          <a:prstGeom prst="rect">
            <a:avLst/>
          </a:prstGeom>
        </p:spPr>
      </p:pic>
      <p:pic>
        <p:nvPicPr>
          <p:cNvPr id="5" name="Shape 32"/>
          <p:cNvPicPr preferRelativeResize="0"/>
          <p:nvPr/>
        </p:nvPicPr>
        <p:blipFill>
          <a:blip r:embed="rId4">
            <a:alphaModFix/>
          </a:blip>
          <a:stretch>
            <a:fillRect/>
          </a:stretch>
        </p:blipFill>
        <p:spPr>
          <a:xfrm>
            <a:off x="7166100" y="1971630"/>
            <a:ext cx="1835852" cy="1669170"/>
          </a:xfrm>
          <a:prstGeom prst="rect">
            <a:avLst/>
          </a:prstGeom>
          <a:noFill/>
          <a:ln>
            <a:noFill/>
          </a:ln>
        </p:spPr>
      </p:pic>
      <p:sp>
        <p:nvSpPr>
          <p:cNvPr id="4" name="TextBox 3"/>
          <p:cNvSpPr txBox="1"/>
          <p:nvPr/>
        </p:nvSpPr>
        <p:spPr>
          <a:xfrm>
            <a:off x="7038322" y="3753167"/>
            <a:ext cx="1963629" cy="861774"/>
          </a:xfrm>
          <a:prstGeom prst="rect">
            <a:avLst/>
          </a:prstGeom>
          <a:noFill/>
        </p:spPr>
        <p:txBody>
          <a:bodyPr wrap="square" rtlCol="0">
            <a:spAutoFit/>
          </a:bodyPr>
          <a:lstStyle/>
          <a:p>
            <a:r>
              <a:rPr lang="en-US" sz="1800" dirty="0" err="1" smtClean="0"/>
              <a:t>Behrooz</a:t>
            </a:r>
            <a:r>
              <a:rPr lang="en-US" sz="1800" dirty="0" smtClean="0"/>
              <a:t> </a:t>
            </a:r>
            <a:r>
              <a:rPr lang="en-US" sz="1800" dirty="0" err="1" smtClean="0"/>
              <a:t>Mostafavi</a:t>
            </a:r>
            <a:endParaRPr lang="en-US" sz="1800" dirty="0" smtClean="0"/>
          </a:p>
          <a:p>
            <a:r>
              <a:rPr lang="en-US" dirty="0" err="1" smtClean="0"/>
              <a:t>bzmostaf@ncsu.edu</a:t>
            </a: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Proficiency in </a:t>
            </a:r>
            <a:r>
              <a:rPr lang="en" dirty="0" smtClean="0"/>
              <a:t>Deep </a:t>
            </a:r>
            <a:r>
              <a:rPr lang="en" dirty="0"/>
              <a:t>Thought </a:t>
            </a: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4</a:t>
            </a:fld>
            <a:endParaRPr lang="en" dirty="0">
              <a:solidFill>
                <a:srgbClr val="000000"/>
              </a:solidFill>
            </a:endParaRPr>
          </a:p>
        </p:txBody>
      </p:sp>
      <p:pic>
        <p:nvPicPr>
          <p:cNvPr id="6" name="Picture 5" descr="Screen Shot 2015-06-27 at 2.00.47 P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7600" y="2248258"/>
            <a:ext cx="953213" cy="616849"/>
          </a:xfrm>
          <a:prstGeom prst="rect">
            <a:avLst/>
          </a:prstGeom>
        </p:spPr>
      </p:pic>
      <p:cxnSp>
        <p:nvCxnSpPr>
          <p:cNvPr id="9" name="Straight Arrow Connector 8"/>
          <p:cNvCxnSpPr/>
          <p:nvPr/>
        </p:nvCxnSpPr>
        <p:spPr>
          <a:xfrm flipV="1">
            <a:off x="1054714" y="2545920"/>
            <a:ext cx="538120" cy="4976"/>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sp>
        <p:nvSpPr>
          <p:cNvPr id="10" name="Rounded Rectangle 9"/>
          <p:cNvSpPr/>
          <p:nvPr/>
        </p:nvSpPr>
        <p:spPr>
          <a:xfrm>
            <a:off x="2808985" y="2091780"/>
            <a:ext cx="1237676" cy="89832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2808985" y="2165337"/>
            <a:ext cx="1237676" cy="738664"/>
          </a:xfrm>
          <a:prstGeom prst="rect">
            <a:avLst/>
          </a:prstGeom>
          <a:noFill/>
        </p:spPr>
        <p:txBody>
          <a:bodyPr wrap="square" rtlCol="0">
            <a:spAutoFit/>
          </a:bodyPr>
          <a:lstStyle/>
          <a:p>
            <a:r>
              <a:rPr lang="en-US" dirty="0" smtClean="0"/>
              <a:t>Assessments on KC scores</a:t>
            </a:r>
            <a:endParaRPr lang="en-US" dirty="0"/>
          </a:p>
        </p:txBody>
      </p:sp>
      <p:sp>
        <p:nvSpPr>
          <p:cNvPr id="18" name="TextBox 17"/>
          <p:cNvSpPr txBox="1"/>
          <p:nvPr/>
        </p:nvSpPr>
        <p:spPr>
          <a:xfrm>
            <a:off x="1592834" y="2392031"/>
            <a:ext cx="82312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Perform</a:t>
            </a:r>
            <a:endParaRPr lang="en-US" dirty="0"/>
          </a:p>
        </p:txBody>
      </p:sp>
      <p:cxnSp>
        <p:nvCxnSpPr>
          <p:cNvPr id="21" name="Straight Arrow Connector 20"/>
          <p:cNvCxnSpPr/>
          <p:nvPr/>
        </p:nvCxnSpPr>
        <p:spPr>
          <a:xfrm>
            <a:off x="2415958" y="2556683"/>
            <a:ext cx="393027" cy="0"/>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stCxn id="10" idx="3"/>
          </p:cNvCxnSpPr>
          <p:nvPr/>
        </p:nvCxnSpPr>
        <p:spPr>
          <a:xfrm flipV="1">
            <a:off x="4046661" y="2287601"/>
            <a:ext cx="387446" cy="253343"/>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p:nvPr/>
        </p:nvCxnSpPr>
        <p:spPr>
          <a:xfrm>
            <a:off x="4051844" y="2539170"/>
            <a:ext cx="382263" cy="364831"/>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pic>
        <p:nvPicPr>
          <p:cNvPr id="26" name="Picture 25" descr="Screen Shot 2015-06-27 at 2.00.47 PM.png"/>
          <p:cNvPicPr>
            <a:picLocks noChangeAspect="1"/>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65358"/>
          <a:stretch/>
        </p:blipFill>
        <p:spPr>
          <a:xfrm>
            <a:off x="4443141" y="2807590"/>
            <a:ext cx="374956" cy="700425"/>
          </a:xfrm>
          <a:prstGeom prst="rect">
            <a:avLst/>
          </a:prstGeom>
        </p:spPr>
      </p:pic>
      <p:pic>
        <p:nvPicPr>
          <p:cNvPr id="27" name="Picture 26" descr="Screen Shot 2015-06-27 at 2.00.47 PM.png"/>
          <p:cNvPicPr>
            <a:picLocks noChangeAspect="1"/>
          </p:cNvPicPr>
          <p:nvPr/>
        </p:nvPicPr>
        <p:blipFill rotWithShape="1">
          <a:blip r:embed="rId3">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33539"/>
          <a:stretch/>
        </p:blipFill>
        <p:spPr>
          <a:xfrm>
            <a:off x="4367805" y="1633943"/>
            <a:ext cx="630915" cy="614315"/>
          </a:xfrm>
          <a:prstGeom prst="rect">
            <a:avLst/>
          </a:prstGeom>
        </p:spPr>
      </p:pic>
      <p:sp>
        <p:nvSpPr>
          <p:cNvPr id="25" name="TextBox 24"/>
          <p:cNvSpPr txBox="1"/>
          <p:nvPr/>
        </p:nvSpPr>
        <p:spPr>
          <a:xfrm>
            <a:off x="4355314" y="1267206"/>
            <a:ext cx="2177460" cy="307777"/>
          </a:xfrm>
          <a:prstGeom prst="rect">
            <a:avLst/>
          </a:prstGeom>
          <a:noFill/>
        </p:spPr>
        <p:txBody>
          <a:bodyPr wrap="square" rtlCol="0">
            <a:spAutoFit/>
          </a:bodyPr>
          <a:lstStyle/>
          <a:p>
            <a:r>
              <a:rPr lang="en-US" b="1" dirty="0" smtClean="0">
                <a:solidFill>
                  <a:srgbClr val="008000"/>
                </a:solidFill>
              </a:rPr>
              <a:t>High Proficiency Track</a:t>
            </a:r>
            <a:endParaRPr lang="en-US" b="1" dirty="0">
              <a:solidFill>
                <a:srgbClr val="008000"/>
              </a:solidFill>
            </a:endParaRPr>
          </a:p>
        </p:txBody>
      </p:sp>
      <p:sp>
        <p:nvSpPr>
          <p:cNvPr id="29" name="TextBox 28"/>
          <p:cNvSpPr txBox="1"/>
          <p:nvPr/>
        </p:nvSpPr>
        <p:spPr>
          <a:xfrm>
            <a:off x="4407781" y="3546904"/>
            <a:ext cx="2124993" cy="307777"/>
          </a:xfrm>
          <a:prstGeom prst="rect">
            <a:avLst/>
          </a:prstGeom>
          <a:noFill/>
        </p:spPr>
        <p:txBody>
          <a:bodyPr wrap="square" rtlCol="0">
            <a:spAutoFit/>
          </a:bodyPr>
          <a:lstStyle/>
          <a:p>
            <a:r>
              <a:rPr lang="en-US" b="1" dirty="0" smtClean="0">
                <a:solidFill>
                  <a:srgbClr val="FF0000"/>
                </a:solidFill>
              </a:rPr>
              <a:t>Low Proficiency Track</a:t>
            </a:r>
            <a:endParaRPr lang="en-US" b="1" dirty="0">
              <a:solidFill>
                <a:srgbClr val="FF0000"/>
              </a:solidFill>
            </a:endParaRPr>
          </a:p>
        </p:txBody>
      </p:sp>
      <p:sp>
        <p:nvSpPr>
          <p:cNvPr id="30" name="TextBox 29"/>
          <p:cNvSpPr txBox="1"/>
          <p:nvPr/>
        </p:nvSpPr>
        <p:spPr>
          <a:xfrm>
            <a:off x="5551668" y="1783500"/>
            <a:ext cx="82312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Perform</a:t>
            </a:r>
            <a:endParaRPr lang="en-US" dirty="0"/>
          </a:p>
        </p:txBody>
      </p:sp>
      <p:sp>
        <p:nvSpPr>
          <p:cNvPr id="31" name="TextBox 30"/>
          <p:cNvSpPr txBox="1"/>
          <p:nvPr/>
        </p:nvSpPr>
        <p:spPr>
          <a:xfrm>
            <a:off x="5551668" y="3040352"/>
            <a:ext cx="82312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Perform</a:t>
            </a:r>
            <a:endParaRPr lang="en-US" dirty="0"/>
          </a:p>
        </p:txBody>
      </p:sp>
      <p:sp>
        <p:nvSpPr>
          <p:cNvPr id="32" name="Rounded Rectangle 31"/>
          <p:cNvSpPr/>
          <p:nvPr/>
        </p:nvSpPr>
        <p:spPr>
          <a:xfrm>
            <a:off x="6590039" y="2090006"/>
            <a:ext cx="1237676" cy="89832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5" name="Straight Arrow Connector 34"/>
          <p:cNvCxnSpPr/>
          <p:nvPr/>
        </p:nvCxnSpPr>
        <p:spPr>
          <a:xfrm flipV="1">
            <a:off x="4818097" y="3194241"/>
            <a:ext cx="538120" cy="4976"/>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36" name="Straight Arrow Connector 35"/>
          <p:cNvCxnSpPr/>
          <p:nvPr/>
        </p:nvCxnSpPr>
        <p:spPr>
          <a:xfrm flipV="1">
            <a:off x="5013548" y="1947416"/>
            <a:ext cx="538120" cy="4976"/>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42" name="Straight Arrow Connector 41"/>
          <p:cNvCxnSpPr>
            <a:stCxn id="30" idx="3"/>
            <a:endCxn id="32" idx="1"/>
          </p:cNvCxnSpPr>
          <p:nvPr/>
        </p:nvCxnSpPr>
        <p:spPr>
          <a:xfrm>
            <a:off x="6374792" y="1937389"/>
            <a:ext cx="215247" cy="601781"/>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a:stCxn id="31" idx="3"/>
            <a:endCxn id="32" idx="1"/>
          </p:cNvCxnSpPr>
          <p:nvPr/>
        </p:nvCxnSpPr>
        <p:spPr>
          <a:xfrm flipV="1">
            <a:off x="6374792" y="2539170"/>
            <a:ext cx="215247" cy="655071"/>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sp>
        <p:nvSpPr>
          <p:cNvPr id="46" name="TextBox 45"/>
          <p:cNvSpPr txBox="1"/>
          <p:nvPr/>
        </p:nvSpPr>
        <p:spPr>
          <a:xfrm>
            <a:off x="6590039" y="2190728"/>
            <a:ext cx="1237676" cy="738664"/>
          </a:xfrm>
          <a:prstGeom prst="rect">
            <a:avLst/>
          </a:prstGeom>
          <a:noFill/>
        </p:spPr>
        <p:txBody>
          <a:bodyPr wrap="square" rtlCol="0">
            <a:spAutoFit/>
          </a:bodyPr>
          <a:lstStyle/>
          <a:p>
            <a:r>
              <a:rPr lang="en-US" dirty="0" smtClean="0"/>
              <a:t>Assessments on KC scores</a:t>
            </a:r>
            <a:endParaRPr lang="en-US" dirty="0"/>
          </a:p>
        </p:txBody>
      </p:sp>
      <p:cxnSp>
        <p:nvCxnSpPr>
          <p:cNvPr id="47" name="Straight Arrow Connector 46"/>
          <p:cNvCxnSpPr>
            <a:stCxn id="46" idx="3"/>
          </p:cNvCxnSpPr>
          <p:nvPr/>
        </p:nvCxnSpPr>
        <p:spPr>
          <a:xfrm flipV="1">
            <a:off x="7827715" y="2090006"/>
            <a:ext cx="276369" cy="470054"/>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cxnSp>
        <p:nvCxnSpPr>
          <p:cNvPr id="49" name="Straight Arrow Connector 48"/>
          <p:cNvCxnSpPr>
            <a:stCxn id="46" idx="3"/>
          </p:cNvCxnSpPr>
          <p:nvPr/>
        </p:nvCxnSpPr>
        <p:spPr>
          <a:xfrm>
            <a:off x="7827715" y="2560060"/>
            <a:ext cx="276369" cy="634181"/>
          </a:xfrm>
          <a:prstGeom prst="straightConnector1">
            <a:avLst/>
          </a:prstGeom>
          <a:ln w="28575" cmpd="sng">
            <a:tailEnd type="arrow"/>
          </a:ln>
        </p:spPr>
        <p:style>
          <a:lnRef idx="1">
            <a:schemeClr val="accent6"/>
          </a:lnRef>
          <a:fillRef idx="0">
            <a:schemeClr val="accent6"/>
          </a:fillRef>
          <a:effectRef idx="0">
            <a:schemeClr val="accent6"/>
          </a:effectRef>
          <a:fontRef idx="minor">
            <a:schemeClr val="tx1"/>
          </a:fontRef>
        </p:style>
      </p:cxnSp>
      <p:pic>
        <p:nvPicPr>
          <p:cNvPr id="51" name="Picture 50" descr="Screen Shot 2015-06-27 at 2.00.47 PM.png"/>
          <p:cNvPicPr>
            <a:picLocks noChangeAspect="1"/>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3458" r="65358"/>
          <a:stretch/>
        </p:blipFill>
        <p:spPr>
          <a:xfrm>
            <a:off x="8211708" y="1676832"/>
            <a:ext cx="215248" cy="657536"/>
          </a:xfrm>
          <a:prstGeom prst="rect">
            <a:avLst/>
          </a:prstGeom>
        </p:spPr>
      </p:pic>
      <p:pic>
        <p:nvPicPr>
          <p:cNvPr id="52" name="Picture 51" descr="Screen Shot 2015-06-27 at 2.00.47 PM.png"/>
          <p:cNvPicPr>
            <a:picLocks noChangeAspect="1"/>
          </p:cNvPicPr>
          <p:nvPr/>
        </p:nvPicPr>
        <p:blipFill rotWithShape="1">
          <a:blip r:embed="rId3">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33539"/>
          <a:stretch/>
        </p:blipFill>
        <p:spPr>
          <a:xfrm>
            <a:off x="8104084" y="2910690"/>
            <a:ext cx="622837" cy="606449"/>
          </a:xfrm>
          <a:prstGeom prst="rect">
            <a:avLst/>
          </a:prstGeom>
        </p:spPr>
      </p:pic>
      <p:cxnSp>
        <p:nvCxnSpPr>
          <p:cNvPr id="66" name="Straight Connector 65"/>
          <p:cNvCxnSpPr/>
          <p:nvPr/>
        </p:nvCxnSpPr>
        <p:spPr>
          <a:xfrm flipH="1">
            <a:off x="4046661" y="1267206"/>
            <a:ext cx="5183" cy="2951998"/>
          </a:xfrm>
          <a:prstGeom prst="line">
            <a:avLst/>
          </a:prstGeom>
          <a:ln w="57150" cmpd="sng">
            <a:solidFill>
              <a:srgbClr val="999999"/>
            </a:solidFill>
            <a:prstDash val="sysDash"/>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flipH="1">
            <a:off x="7829442" y="1267206"/>
            <a:ext cx="5183" cy="2951998"/>
          </a:xfrm>
          <a:prstGeom prst="line">
            <a:avLst/>
          </a:prstGeom>
          <a:ln w="57150" cmpd="sng">
            <a:solidFill>
              <a:schemeClr val="bg2">
                <a:lumMod val="75000"/>
              </a:schemeClr>
            </a:solidFill>
            <a:prstDash val="sysDash"/>
          </a:ln>
        </p:spPr>
        <p:style>
          <a:lnRef idx="1">
            <a:schemeClr val="accent6"/>
          </a:lnRef>
          <a:fillRef idx="0">
            <a:schemeClr val="accent6"/>
          </a:fillRef>
          <a:effectRef idx="0">
            <a:schemeClr val="accent6"/>
          </a:effectRef>
          <a:fontRef idx="minor">
            <a:schemeClr val="tx1"/>
          </a:fontRef>
        </p:style>
      </p:cxnSp>
      <p:sp>
        <p:nvSpPr>
          <p:cNvPr id="70" name="TextBox 69"/>
          <p:cNvSpPr txBox="1"/>
          <p:nvPr/>
        </p:nvSpPr>
        <p:spPr>
          <a:xfrm>
            <a:off x="5356217" y="4063999"/>
            <a:ext cx="1571310" cy="338554"/>
          </a:xfrm>
          <a:prstGeom prst="rect">
            <a:avLst/>
          </a:prstGeom>
          <a:noFill/>
        </p:spPr>
        <p:txBody>
          <a:bodyPr wrap="square" rtlCol="0">
            <a:spAutoFit/>
          </a:bodyPr>
          <a:lstStyle/>
          <a:p>
            <a:r>
              <a:rPr lang="en-US" sz="1600" b="1" dirty="0" smtClean="0">
                <a:solidFill>
                  <a:schemeClr val="bg2">
                    <a:lumMod val="50000"/>
                  </a:schemeClr>
                </a:solidFill>
              </a:rPr>
              <a:t>Level 2</a:t>
            </a:r>
            <a:endParaRPr lang="en-US" sz="1600" b="1" dirty="0">
              <a:solidFill>
                <a:schemeClr val="bg2">
                  <a:lumMod val="50000"/>
                </a:schemeClr>
              </a:solidFill>
            </a:endParaRPr>
          </a:p>
        </p:txBody>
      </p:sp>
      <p:sp>
        <p:nvSpPr>
          <p:cNvPr id="72" name="TextBox 71"/>
          <p:cNvSpPr txBox="1"/>
          <p:nvPr/>
        </p:nvSpPr>
        <p:spPr>
          <a:xfrm>
            <a:off x="1519889" y="3377627"/>
            <a:ext cx="896069" cy="338554"/>
          </a:xfrm>
          <a:prstGeom prst="rect">
            <a:avLst/>
          </a:prstGeom>
          <a:noFill/>
        </p:spPr>
        <p:txBody>
          <a:bodyPr wrap="square" rtlCol="0">
            <a:spAutoFit/>
          </a:bodyPr>
          <a:lstStyle/>
          <a:p>
            <a:r>
              <a:rPr lang="en-US" sz="1600" b="1" dirty="0" smtClean="0">
                <a:solidFill>
                  <a:schemeClr val="bg2">
                    <a:lumMod val="50000"/>
                  </a:schemeClr>
                </a:solidFill>
              </a:rPr>
              <a:t>Level 1</a:t>
            </a:r>
            <a:endParaRPr lang="en-US" sz="1600" b="1" dirty="0">
              <a:solidFill>
                <a:schemeClr val="bg2">
                  <a:lumMod val="50000"/>
                </a:schemeClr>
              </a:solidFill>
            </a:endParaRPr>
          </a:p>
        </p:txBody>
      </p:sp>
      <p:sp>
        <p:nvSpPr>
          <p:cNvPr id="73" name="TextBox 72"/>
          <p:cNvSpPr txBox="1"/>
          <p:nvPr/>
        </p:nvSpPr>
        <p:spPr>
          <a:xfrm>
            <a:off x="8078898" y="4219204"/>
            <a:ext cx="955785" cy="338554"/>
          </a:xfrm>
          <a:prstGeom prst="rect">
            <a:avLst/>
          </a:prstGeom>
          <a:noFill/>
        </p:spPr>
        <p:txBody>
          <a:bodyPr wrap="square" rtlCol="0">
            <a:spAutoFit/>
          </a:bodyPr>
          <a:lstStyle/>
          <a:p>
            <a:r>
              <a:rPr lang="en-US" sz="1600" b="1" dirty="0" smtClean="0">
                <a:solidFill>
                  <a:schemeClr val="bg2">
                    <a:lumMod val="50000"/>
                  </a:schemeClr>
                </a:solidFill>
              </a:rPr>
              <a:t>Level 3</a:t>
            </a:r>
            <a:endParaRPr lang="en-US" sz="1600" b="1" dirty="0">
              <a:solidFill>
                <a:schemeClr val="bg2">
                  <a:lumMod val="50000"/>
                </a:schemeClr>
              </a:solidFill>
            </a:endParaRPr>
          </a:p>
        </p:txBody>
      </p:sp>
      <p:pic>
        <p:nvPicPr>
          <p:cNvPr id="74" name="Picture 73" descr="Screen Shot 2015-06-27 at 2.00.47 PM.png"/>
          <p:cNvPicPr>
            <a:picLocks noChangeAspect="1"/>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65358"/>
          <a:stretch/>
        </p:blipFill>
        <p:spPr>
          <a:xfrm>
            <a:off x="5914179" y="2264475"/>
            <a:ext cx="273156" cy="510261"/>
          </a:xfrm>
          <a:prstGeom prst="rect">
            <a:avLst/>
          </a:prstGeom>
        </p:spPr>
      </p:pic>
      <p:cxnSp>
        <p:nvCxnSpPr>
          <p:cNvPr id="77" name="Curved Connector 76"/>
          <p:cNvCxnSpPr/>
          <p:nvPr/>
        </p:nvCxnSpPr>
        <p:spPr>
          <a:xfrm rot="16200000" flipH="1">
            <a:off x="5395215" y="2248232"/>
            <a:ext cx="948572" cy="63566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8241"/>
            <a:ext cx="8229600" cy="4527589"/>
          </a:xfrm>
        </p:spPr>
        <p:txBody>
          <a:bodyPr>
            <a:normAutofit/>
          </a:bodyPr>
          <a:lstStyle/>
          <a:p>
            <a:r>
              <a:rPr lang="en-US" sz="2800" dirty="0" smtClean="0">
                <a:solidFill>
                  <a:srgbClr val="999999"/>
                </a:solidFill>
              </a:rPr>
              <a:t>Introduction of Deep Thought</a:t>
            </a:r>
          </a:p>
          <a:p>
            <a:endParaRPr lang="en-US" sz="2800" dirty="0"/>
          </a:p>
          <a:p>
            <a:r>
              <a:rPr lang="en-US" sz="2800" b="1" dirty="0" smtClean="0">
                <a:solidFill>
                  <a:schemeClr val="tx1"/>
                </a:solidFill>
              </a:rPr>
              <a:t>Current Method: DDML</a:t>
            </a:r>
          </a:p>
          <a:p>
            <a:pPr lvl="2"/>
            <a:r>
              <a:rPr lang="en-US" sz="2600" b="1" dirty="0" smtClean="0">
                <a:solidFill>
                  <a:schemeClr val="tx1"/>
                </a:solidFill>
              </a:rPr>
              <a:t>Data driven mastery learning</a:t>
            </a:r>
          </a:p>
          <a:p>
            <a:endParaRPr lang="en-US" sz="2800" dirty="0">
              <a:solidFill>
                <a:schemeClr val="bg2">
                  <a:lumMod val="75000"/>
                </a:schemeClr>
              </a:solidFill>
            </a:endParaRPr>
          </a:p>
          <a:p>
            <a:r>
              <a:rPr lang="en-US" sz="2800" dirty="0" smtClean="0">
                <a:solidFill>
                  <a:schemeClr val="bg2">
                    <a:lumMod val="75000"/>
                  </a:schemeClr>
                </a:solidFill>
              </a:rPr>
              <a:t>New Method: DDPP</a:t>
            </a:r>
          </a:p>
          <a:p>
            <a:endParaRPr lang="en-US" sz="2800" dirty="0">
              <a:solidFill>
                <a:schemeClr val="bg2">
                  <a:lumMod val="75000"/>
                </a:schemeClr>
              </a:solidFill>
            </a:endParaRPr>
          </a:p>
          <a:p>
            <a:r>
              <a:rPr lang="en-US" sz="2800" dirty="0" smtClean="0">
                <a:solidFill>
                  <a:schemeClr val="bg2">
                    <a:lumMod val="75000"/>
                  </a:schemeClr>
                </a:solidFill>
              </a:rPr>
              <a:t>Evaluation</a:t>
            </a:r>
          </a:p>
          <a:p>
            <a:endParaRPr lang="en-US" sz="2800" dirty="0" smtClean="0">
              <a:solidFill>
                <a:schemeClr val="bg2">
                  <a:lumMod val="75000"/>
                </a:schemeClr>
              </a:solidFill>
            </a:endParaRPr>
          </a:p>
          <a:p>
            <a:r>
              <a:rPr lang="en-US" sz="2800" dirty="0">
                <a:solidFill>
                  <a:schemeClr val="bg2">
                    <a:lumMod val="75000"/>
                  </a:schemeClr>
                </a:solidFill>
              </a:rPr>
              <a:t>Result</a:t>
            </a:r>
          </a:p>
          <a:p>
            <a:endParaRPr lang="en-US" sz="2800" dirty="0">
              <a:solidFill>
                <a:schemeClr val="bg2">
                  <a:lumMod val="75000"/>
                </a:schemeClr>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Tree>
    <p:extLst>
      <p:ext uri="{BB962C8B-B14F-4D97-AF65-F5344CB8AC3E}">
        <p14:creationId xmlns:p14="http://schemas.microsoft.com/office/powerpoint/2010/main" val="983181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90513" y="152253"/>
            <a:ext cx="8686800" cy="857400"/>
          </a:xfrm>
          <a:prstGeom prst="rect">
            <a:avLst/>
          </a:prstGeom>
        </p:spPr>
        <p:txBody>
          <a:bodyPr lIns="91425" tIns="91425" rIns="91425" bIns="91425" anchor="b" anchorCtr="0">
            <a:noAutofit/>
          </a:bodyPr>
          <a:lstStyle/>
          <a:p>
            <a:pPr>
              <a:spcBef>
                <a:spcPts val="0"/>
              </a:spcBef>
              <a:buNone/>
            </a:pPr>
            <a:r>
              <a:rPr lang="en-US" dirty="0" smtClean="0"/>
              <a:t>DDML</a:t>
            </a:r>
            <a:endParaRPr lang="en" dirty="0"/>
          </a:p>
        </p:txBody>
      </p:sp>
      <p:sp>
        <p:nvSpPr>
          <p:cNvPr id="70" name="Shape 70"/>
          <p:cNvSpPr txBox="1">
            <a:spLocks noGrp="1"/>
          </p:cNvSpPr>
          <p:nvPr>
            <p:ph type="body" idx="1"/>
          </p:nvPr>
        </p:nvSpPr>
        <p:spPr>
          <a:xfrm>
            <a:off x="457200" y="1009653"/>
            <a:ext cx="8229600" cy="3916177"/>
          </a:xfrm>
          <a:prstGeom prst="rect">
            <a:avLst/>
          </a:prstGeom>
        </p:spPr>
        <p:txBody>
          <a:bodyPr lIns="91425" tIns="91425" rIns="91425" bIns="91425" anchor="t" anchorCtr="0">
            <a:noAutofit/>
          </a:bodyPr>
          <a:lstStyle/>
          <a:p>
            <a:pPr>
              <a:buNone/>
            </a:pPr>
            <a:r>
              <a:rPr lang="en-US" dirty="0" smtClean="0">
                <a:solidFill>
                  <a:srgbClr val="000000"/>
                </a:solidFill>
              </a:rPr>
              <a:t>DDML increases completion rate and decreases drop-out rates </a:t>
            </a:r>
            <a:r>
              <a:rPr lang="en-US" sz="1600" dirty="0" smtClean="0">
                <a:solidFill>
                  <a:srgbClr val="000000"/>
                </a:solidFill>
              </a:rPr>
              <a:t>(</a:t>
            </a:r>
            <a:r>
              <a:rPr lang="en-US" sz="1600" dirty="0" err="1">
                <a:solidFill>
                  <a:srgbClr val="000000"/>
                </a:solidFill>
              </a:rPr>
              <a:t>Mostafavi</a:t>
            </a:r>
            <a:r>
              <a:rPr lang="en-US" sz="1600" dirty="0">
                <a:solidFill>
                  <a:srgbClr val="000000"/>
                </a:solidFill>
              </a:rPr>
              <a:t>, Eagle, Barnes 2015) </a:t>
            </a:r>
            <a:endParaRPr lang="en-US" sz="1600" dirty="0" smtClean="0">
              <a:solidFill>
                <a:srgbClr val="000000"/>
              </a:solidFill>
            </a:endParaRPr>
          </a:p>
          <a:p>
            <a:pPr>
              <a:buNone/>
            </a:pPr>
            <a:endParaRPr lang="en-US" dirty="0">
              <a:solidFill>
                <a:srgbClr val="000000"/>
              </a:solidFill>
            </a:endParaRPr>
          </a:p>
          <a:p>
            <a:pPr>
              <a:buNone/>
            </a:pPr>
            <a:r>
              <a:rPr lang="en-US" dirty="0" smtClean="0">
                <a:solidFill>
                  <a:srgbClr val="000000"/>
                </a:solidFill>
              </a:rPr>
              <a:t>F</a:t>
            </a:r>
            <a:r>
              <a:rPr lang="en-US" dirty="0" smtClean="0">
                <a:solidFill>
                  <a:schemeClr val="tx1"/>
                </a:solidFill>
              </a:rPr>
              <a:t>or a level:</a:t>
            </a:r>
            <a:endParaRPr lang="en-US" dirty="0">
              <a:solidFill>
                <a:schemeClr val="tx1"/>
              </a:solidFill>
            </a:endParaRPr>
          </a:p>
          <a:p>
            <a:pPr>
              <a:spcBef>
                <a:spcPts val="0"/>
              </a:spcBef>
              <a:buNone/>
            </a:pPr>
            <a:endParaRPr lang="en-US" dirty="0" smtClean="0">
              <a:solidFill>
                <a:srgbClr val="FF0000"/>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6</a:t>
            </a:fld>
            <a:endParaRPr lang="en"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24131555"/>
              </p:ext>
            </p:extLst>
          </p:nvPr>
        </p:nvGraphicFramePr>
        <p:xfrm>
          <a:off x="1863675" y="2570682"/>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008000"/>
                          </a:solidFill>
                        </a:rPr>
                        <a:t>KC1</a:t>
                      </a:r>
                      <a:endParaRPr lang="en-US" sz="1400" dirty="0">
                        <a:solidFill>
                          <a:srgbClr val="008000"/>
                        </a:solidFill>
                      </a:endParaRPr>
                    </a:p>
                  </a:txBody>
                  <a:tcPr/>
                </a:tc>
                <a:tc>
                  <a:txBody>
                    <a:bodyPr/>
                    <a:lstStyle/>
                    <a:p>
                      <a:r>
                        <a:rPr lang="en-US" sz="1400" dirty="0" smtClean="0">
                          <a:solidFill>
                            <a:srgbClr val="008000"/>
                          </a:solidFill>
                        </a:rPr>
                        <a:t>KC2</a:t>
                      </a:r>
                      <a:endParaRPr lang="en-US" sz="1400" dirty="0">
                        <a:solidFill>
                          <a:srgbClr val="008000"/>
                        </a:solidFill>
                      </a:endParaRPr>
                    </a:p>
                  </a:txBody>
                  <a:tcPr/>
                </a:tc>
                <a:tc>
                  <a:txBody>
                    <a:bodyPr/>
                    <a:lstStyle/>
                    <a:p>
                      <a:r>
                        <a:rPr lang="en-US" sz="1400" dirty="0" smtClean="0">
                          <a:solidFill>
                            <a:srgbClr val="008000"/>
                          </a:solidFill>
                        </a:rPr>
                        <a:t>KC3</a:t>
                      </a:r>
                      <a:endParaRPr lang="en-US" sz="1400" dirty="0">
                        <a:solidFill>
                          <a:srgbClr val="008000"/>
                        </a:solidFill>
                      </a:endParaRPr>
                    </a:p>
                  </a:txBody>
                  <a:tcPr/>
                </a:tc>
              </a:tr>
              <a:tr h="295197">
                <a:tc>
                  <a:txBody>
                    <a:bodyPr/>
                    <a:lstStyle/>
                    <a:p>
                      <a:r>
                        <a:rPr lang="en-US" sz="1400" dirty="0" smtClean="0">
                          <a:solidFill>
                            <a:srgbClr val="008000"/>
                          </a:solidFill>
                        </a:rPr>
                        <a:t>0.3</a:t>
                      </a:r>
                      <a:endParaRPr lang="en-US" sz="1400" dirty="0">
                        <a:solidFill>
                          <a:srgbClr val="008000"/>
                        </a:solidFill>
                      </a:endParaRPr>
                    </a:p>
                  </a:txBody>
                  <a:tcPr/>
                </a:tc>
                <a:tc>
                  <a:txBody>
                    <a:bodyPr/>
                    <a:lstStyle/>
                    <a:p>
                      <a:r>
                        <a:rPr lang="en-US" sz="1400" dirty="0" smtClean="0">
                          <a:solidFill>
                            <a:srgbClr val="008000"/>
                          </a:solidFill>
                        </a:rPr>
                        <a:t>0.8</a:t>
                      </a:r>
                      <a:endParaRPr lang="en-US" sz="1400" dirty="0">
                        <a:solidFill>
                          <a:srgbClr val="008000"/>
                        </a:solidFill>
                      </a:endParaRPr>
                    </a:p>
                  </a:txBody>
                  <a:tcPr/>
                </a:tc>
                <a:tc>
                  <a:txBody>
                    <a:bodyPr/>
                    <a:lstStyle/>
                    <a:p>
                      <a:r>
                        <a:rPr lang="en-US" sz="1400" dirty="0" smtClean="0">
                          <a:solidFill>
                            <a:srgbClr val="008000"/>
                          </a:solidFill>
                        </a:rPr>
                        <a:t>0.5</a:t>
                      </a:r>
                      <a:endParaRPr lang="en-US" sz="1400" dirty="0">
                        <a:solidFill>
                          <a:srgbClr val="008000"/>
                        </a:solidFill>
                      </a:endParaRPr>
                    </a:p>
                  </a:txBody>
                  <a:tcPr/>
                </a:tc>
              </a:tr>
            </a:tbl>
          </a:graphicData>
        </a:graphic>
      </p:graphicFrame>
      <p:pic>
        <p:nvPicPr>
          <p:cNvPr id="7" name="Picture 6" descr="Screen Shot 2015-06-27 at 2.00.47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5358"/>
          <a:stretch/>
        </p:blipFill>
        <p:spPr>
          <a:xfrm>
            <a:off x="1318285" y="2541844"/>
            <a:ext cx="374956" cy="700425"/>
          </a:xfrm>
          <a:prstGeom prst="rect">
            <a:avLst/>
          </a:prstGeom>
        </p:spPr>
      </p:pic>
      <p:sp>
        <p:nvSpPr>
          <p:cNvPr id="14" name="TextBox 13"/>
          <p:cNvSpPr txBox="1"/>
          <p:nvPr/>
        </p:nvSpPr>
        <p:spPr>
          <a:xfrm>
            <a:off x="1693241" y="3277805"/>
            <a:ext cx="2055544" cy="307777"/>
          </a:xfrm>
          <a:prstGeom prst="rect">
            <a:avLst/>
          </a:prstGeom>
          <a:noFill/>
        </p:spPr>
        <p:txBody>
          <a:bodyPr wrap="square" rtlCol="0">
            <a:spAutoFit/>
          </a:bodyPr>
          <a:lstStyle/>
          <a:p>
            <a:r>
              <a:rPr lang="en-US" b="1" dirty="0" smtClean="0">
                <a:solidFill>
                  <a:srgbClr val="008000"/>
                </a:solidFill>
              </a:rPr>
              <a:t>Student’s KC scores</a:t>
            </a:r>
            <a:endParaRPr lang="en-US" b="1" dirty="0">
              <a:solidFill>
                <a:srgbClr val="008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90513" y="152253"/>
            <a:ext cx="8686800" cy="857400"/>
          </a:xfrm>
          <a:prstGeom prst="rect">
            <a:avLst/>
          </a:prstGeom>
        </p:spPr>
        <p:txBody>
          <a:bodyPr lIns="91425" tIns="91425" rIns="91425" bIns="91425" anchor="b" anchorCtr="0">
            <a:noAutofit/>
          </a:bodyPr>
          <a:lstStyle/>
          <a:p>
            <a:r>
              <a:rPr lang="en-US" dirty="0" smtClean="0"/>
              <a:t>DDML</a:t>
            </a:r>
            <a:endParaRPr lang="en" dirty="0"/>
          </a:p>
        </p:txBody>
      </p:sp>
      <p:sp>
        <p:nvSpPr>
          <p:cNvPr id="70" name="Shape 70"/>
          <p:cNvSpPr txBox="1">
            <a:spLocks noGrp="1"/>
          </p:cNvSpPr>
          <p:nvPr>
            <p:ph type="body" idx="1"/>
          </p:nvPr>
        </p:nvSpPr>
        <p:spPr>
          <a:xfrm>
            <a:off x="457200" y="1009653"/>
            <a:ext cx="8229600" cy="3916177"/>
          </a:xfrm>
          <a:prstGeom prst="rect">
            <a:avLst/>
          </a:prstGeom>
        </p:spPr>
        <p:txBody>
          <a:bodyPr lIns="91425" tIns="91425" rIns="91425" bIns="91425" anchor="t" anchorCtr="0">
            <a:noAutofit/>
          </a:bodyPr>
          <a:lstStyle/>
          <a:p>
            <a:pPr>
              <a:spcBef>
                <a:spcPts val="0"/>
              </a:spcBef>
              <a:buNone/>
            </a:pPr>
            <a:endParaRPr lang="en-US" dirty="0" smtClean="0">
              <a:solidFill>
                <a:srgbClr val="FF0000"/>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7</a:t>
            </a:fld>
            <a:endParaRPr lang="en"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2341967"/>
              </p:ext>
            </p:extLst>
          </p:nvPr>
        </p:nvGraphicFramePr>
        <p:xfrm>
          <a:off x="798068"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008000"/>
                          </a:solidFill>
                        </a:rPr>
                        <a:t>KC1</a:t>
                      </a:r>
                      <a:endParaRPr lang="en-US" sz="1400" dirty="0">
                        <a:solidFill>
                          <a:srgbClr val="008000"/>
                        </a:solidFill>
                      </a:endParaRPr>
                    </a:p>
                  </a:txBody>
                  <a:tcPr/>
                </a:tc>
                <a:tc>
                  <a:txBody>
                    <a:bodyPr/>
                    <a:lstStyle/>
                    <a:p>
                      <a:r>
                        <a:rPr lang="en-US" sz="1400" dirty="0" smtClean="0">
                          <a:solidFill>
                            <a:srgbClr val="008000"/>
                          </a:solidFill>
                        </a:rPr>
                        <a:t>KC2</a:t>
                      </a:r>
                      <a:endParaRPr lang="en-US" sz="1400" dirty="0">
                        <a:solidFill>
                          <a:srgbClr val="008000"/>
                        </a:solidFill>
                      </a:endParaRPr>
                    </a:p>
                  </a:txBody>
                  <a:tcPr/>
                </a:tc>
                <a:tc>
                  <a:txBody>
                    <a:bodyPr/>
                    <a:lstStyle/>
                    <a:p>
                      <a:r>
                        <a:rPr lang="en-US" sz="1400" dirty="0" smtClean="0">
                          <a:solidFill>
                            <a:srgbClr val="008000"/>
                          </a:solidFill>
                        </a:rPr>
                        <a:t>KC3</a:t>
                      </a:r>
                      <a:endParaRPr lang="en-US" sz="1400" dirty="0">
                        <a:solidFill>
                          <a:srgbClr val="008000"/>
                        </a:solidFill>
                      </a:endParaRPr>
                    </a:p>
                  </a:txBody>
                  <a:tcPr/>
                </a:tc>
              </a:tr>
              <a:tr h="295197">
                <a:tc>
                  <a:txBody>
                    <a:bodyPr/>
                    <a:lstStyle/>
                    <a:p>
                      <a:r>
                        <a:rPr lang="en-US" sz="1400" dirty="0" smtClean="0">
                          <a:solidFill>
                            <a:srgbClr val="008000"/>
                          </a:solidFill>
                        </a:rPr>
                        <a:t>0.3</a:t>
                      </a:r>
                      <a:endParaRPr lang="en-US" sz="1400" dirty="0">
                        <a:solidFill>
                          <a:srgbClr val="008000"/>
                        </a:solidFill>
                      </a:endParaRPr>
                    </a:p>
                  </a:txBody>
                  <a:tcPr/>
                </a:tc>
                <a:tc>
                  <a:txBody>
                    <a:bodyPr/>
                    <a:lstStyle/>
                    <a:p>
                      <a:r>
                        <a:rPr lang="en-US" sz="1400" dirty="0" smtClean="0">
                          <a:solidFill>
                            <a:srgbClr val="008000"/>
                          </a:solidFill>
                        </a:rPr>
                        <a:t>0.8</a:t>
                      </a:r>
                      <a:endParaRPr lang="en-US" sz="1400" dirty="0">
                        <a:solidFill>
                          <a:srgbClr val="008000"/>
                        </a:solidFill>
                      </a:endParaRPr>
                    </a:p>
                  </a:txBody>
                  <a:tcPr/>
                </a:tc>
                <a:tc>
                  <a:txBody>
                    <a:bodyPr/>
                    <a:lstStyle/>
                    <a:p>
                      <a:r>
                        <a:rPr lang="en-US" sz="1400" dirty="0" smtClean="0">
                          <a:solidFill>
                            <a:srgbClr val="008000"/>
                          </a:solidFill>
                        </a:rPr>
                        <a:t>0.5</a:t>
                      </a:r>
                      <a:endParaRPr lang="en-US" sz="1400" dirty="0">
                        <a:solidFill>
                          <a:srgbClr val="008000"/>
                        </a:solidFill>
                      </a:endParaRPr>
                    </a:p>
                  </a:txBody>
                  <a:tcPr/>
                </a:tc>
              </a:tr>
            </a:tbl>
          </a:graphicData>
        </a:graphic>
      </p:graphicFrame>
      <p:pic>
        <p:nvPicPr>
          <p:cNvPr id="7" name="Picture 6" descr="Screen Shot 2015-06-27 at 2.00.47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5358"/>
          <a:stretch/>
        </p:blipFill>
        <p:spPr>
          <a:xfrm>
            <a:off x="290513" y="1744268"/>
            <a:ext cx="374956" cy="70042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871909193"/>
              </p:ext>
            </p:extLst>
          </p:nvPr>
        </p:nvGraphicFramePr>
        <p:xfrm>
          <a:off x="4412380"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chemeClr val="accent4"/>
                          </a:solidFill>
                        </a:rPr>
                        <a:t>KC1</a:t>
                      </a:r>
                      <a:endParaRPr lang="en-US" sz="1400" dirty="0">
                        <a:solidFill>
                          <a:schemeClr val="accent4"/>
                        </a:solidFill>
                      </a:endParaRPr>
                    </a:p>
                  </a:txBody>
                  <a:tcPr/>
                </a:tc>
                <a:tc>
                  <a:txBody>
                    <a:bodyPr/>
                    <a:lstStyle/>
                    <a:p>
                      <a:r>
                        <a:rPr lang="en-US" sz="1400" dirty="0" smtClean="0">
                          <a:solidFill>
                            <a:schemeClr val="accent4"/>
                          </a:solidFill>
                        </a:rPr>
                        <a:t>KC2</a:t>
                      </a:r>
                      <a:endParaRPr lang="en-US" sz="1400" dirty="0">
                        <a:solidFill>
                          <a:schemeClr val="accent4"/>
                        </a:solidFill>
                      </a:endParaRPr>
                    </a:p>
                  </a:txBody>
                  <a:tcPr/>
                </a:tc>
                <a:tc>
                  <a:txBody>
                    <a:bodyPr/>
                    <a:lstStyle/>
                    <a:p>
                      <a:r>
                        <a:rPr lang="en-US" sz="1400" dirty="0" smtClean="0">
                          <a:solidFill>
                            <a:schemeClr val="accent4"/>
                          </a:solidFill>
                        </a:rPr>
                        <a:t>KC3</a:t>
                      </a:r>
                      <a:endParaRPr lang="en-US" sz="1400" dirty="0">
                        <a:solidFill>
                          <a:schemeClr val="accent4"/>
                        </a:solidFill>
                      </a:endParaRPr>
                    </a:p>
                  </a:txBody>
                  <a:tcPr/>
                </a:tc>
              </a:tr>
              <a:tr h="295197">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r>
            </a:tbl>
          </a:graphicData>
        </a:graphic>
      </p:graphicFrame>
      <p:sp>
        <p:nvSpPr>
          <p:cNvPr id="14" name="TextBox 13"/>
          <p:cNvSpPr txBox="1"/>
          <p:nvPr/>
        </p:nvSpPr>
        <p:spPr>
          <a:xfrm>
            <a:off x="665469" y="2541844"/>
            <a:ext cx="2055544" cy="307777"/>
          </a:xfrm>
          <a:prstGeom prst="rect">
            <a:avLst/>
          </a:prstGeom>
          <a:noFill/>
        </p:spPr>
        <p:txBody>
          <a:bodyPr wrap="square" rtlCol="0">
            <a:spAutoFit/>
          </a:bodyPr>
          <a:lstStyle/>
          <a:p>
            <a:r>
              <a:rPr lang="en-US" b="1" dirty="0" smtClean="0">
                <a:solidFill>
                  <a:srgbClr val="008000"/>
                </a:solidFill>
              </a:rPr>
              <a:t>Student’s KC scores</a:t>
            </a:r>
            <a:endParaRPr lang="en-US" b="1" dirty="0">
              <a:solidFill>
                <a:srgbClr val="008000"/>
              </a:solidFill>
            </a:endParaRPr>
          </a:p>
        </p:txBody>
      </p:sp>
      <p:sp>
        <p:nvSpPr>
          <p:cNvPr id="20" name="TextBox 19"/>
          <p:cNvSpPr txBox="1"/>
          <p:nvPr/>
        </p:nvSpPr>
        <p:spPr>
          <a:xfrm>
            <a:off x="4275977" y="2520036"/>
            <a:ext cx="2672930" cy="523220"/>
          </a:xfrm>
          <a:prstGeom prst="rect">
            <a:avLst/>
          </a:prstGeom>
          <a:noFill/>
        </p:spPr>
        <p:txBody>
          <a:bodyPr wrap="square" rtlCol="0">
            <a:spAutoFit/>
          </a:bodyPr>
          <a:lstStyle/>
          <a:p>
            <a:r>
              <a:rPr lang="en-US" b="1" dirty="0" err="1" smtClean="0">
                <a:solidFill>
                  <a:schemeClr val="accent4"/>
                </a:solidFill>
              </a:rPr>
              <a:t>Avg</a:t>
            </a:r>
            <a:r>
              <a:rPr lang="en-US" b="1" dirty="0" smtClean="0">
                <a:solidFill>
                  <a:schemeClr val="accent4"/>
                </a:solidFill>
              </a:rPr>
              <a:t> KC scores of students who completed the level</a:t>
            </a:r>
            <a:endParaRPr lang="en-US" b="1" dirty="0">
              <a:solidFill>
                <a:schemeClr val="accent4"/>
              </a:solidFill>
            </a:endParaRPr>
          </a:p>
        </p:txBody>
      </p:sp>
      <p:pic>
        <p:nvPicPr>
          <p:cNvPr id="18" name="Picture 17" descr="Screen Shot 2015-06-27 at 8.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6402" y="1744268"/>
            <a:ext cx="1079575" cy="1206584"/>
          </a:xfrm>
          <a:prstGeom prst="rect">
            <a:avLst/>
          </a:prstGeom>
        </p:spPr>
      </p:pic>
      <p:sp>
        <p:nvSpPr>
          <p:cNvPr id="19" name="TextBox 18"/>
          <p:cNvSpPr txBox="1"/>
          <p:nvPr/>
        </p:nvSpPr>
        <p:spPr>
          <a:xfrm>
            <a:off x="2701361" y="1940592"/>
            <a:ext cx="301347" cy="307777"/>
          </a:xfrm>
          <a:prstGeom prst="rect">
            <a:avLst/>
          </a:prstGeom>
          <a:noFill/>
        </p:spPr>
        <p:txBody>
          <a:bodyPr wrap="square" rtlCol="0">
            <a:spAutoFit/>
          </a:bodyPr>
          <a:lstStyle/>
          <a:p>
            <a:r>
              <a:rPr lang="en-US" b="1" dirty="0" smtClean="0"/>
              <a:t>--</a:t>
            </a:r>
            <a:endParaRPr lang="en-US" b="1" dirty="0"/>
          </a:p>
        </p:txBody>
      </p:sp>
    </p:spTree>
    <p:extLst>
      <p:ext uri="{BB962C8B-B14F-4D97-AF65-F5344CB8AC3E}">
        <p14:creationId xmlns:p14="http://schemas.microsoft.com/office/powerpoint/2010/main" val="18345305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90513" y="152253"/>
            <a:ext cx="8686800" cy="857400"/>
          </a:xfrm>
          <a:prstGeom prst="rect">
            <a:avLst/>
          </a:prstGeom>
        </p:spPr>
        <p:txBody>
          <a:bodyPr lIns="91425" tIns="91425" rIns="91425" bIns="91425" anchor="b" anchorCtr="0">
            <a:noAutofit/>
          </a:bodyPr>
          <a:lstStyle/>
          <a:p>
            <a:r>
              <a:rPr lang="en-US" dirty="0" smtClean="0"/>
              <a:t>DDML</a:t>
            </a:r>
            <a:endParaRPr lang="en" dirty="0"/>
          </a:p>
        </p:txBody>
      </p:sp>
      <p:sp>
        <p:nvSpPr>
          <p:cNvPr id="70" name="Shape 70"/>
          <p:cNvSpPr txBox="1">
            <a:spLocks noGrp="1"/>
          </p:cNvSpPr>
          <p:nvPr>
            <p:ph type="body" idx="1"/>
          </p:nvPr>
        </p:nvSpPr>
        <p:spPr>
          <a:xfrm>
            <a:off x="457200" y="1009653"/>
            <a:ext cx="8229600" cy="3916177"/>
          </a:xfrm>
          <a:prstGeom prst="rect">
            <a:avLst/>
          </a:prstGeom>
        </p:spPr>
        <p:txBody>
          <a:bodyPr lIns="91425" tIns="91425" rIns="91425" bIns="91425" anchor="t" anchorCtr="0">
            <a:noAutofit/>
          </a:bodyPr>
          <a:lstStyle/>
          <a:p>
            <a:pPr>
              <a:spcBef>
                <a:spcPts val="0"/>
              </a:spcBef>
              <a:buNone/>
            </a:pPr>
            <a:endParaRPr lang="en-US" dirty="0" smtClean="0">
              <a:solidFill>
                <a:srgbClr val="FF0000"/>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8</a:t>
            </a:fld>
            <a:endParaRPr lang="en"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2341967"/>
              </p:ext>
            </p:extLst>
          </p:nvPr>
        </p:nvGraphicFramePr>
        <p:xfrm>
          <a:off x="798068"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008000"/>
                          </a:solidFill>
                        </a:rPr>
                        <a:t>KC1</a:t>
                      </a:r>
                      <a:endParaRPr lang="en-US" sz="1400" dirty="0">
                        <a:solidFill>
                          <a:srgbClr val="008000"/>
                        </a:solidFill>
                      </a:endParaRPr>
                    </a:p>
                  </a:txBody>
                  <a:tcPr/>
                </a:tc>
                <a:tc>
                  <a:txBody>
                    <a:bodyPr/>
                    <a:lstStyle/>
                    <a:p>
                      <a:r>
                        <a:rPr lang="en-US" sz="1400" dirty="0" smtClean="0">
                          <a:solidFill>
                            <a:srgbClr val="008000"/>
                          </a:solidFill>
                        </a:rPr>
                        <a:t>KC2</a:t>
                      </a:r>
                      <a:endParaRPr lang="en-US" sz="1400" dirty="0">
                        <a:solidFill>
                          <a:srgbClr val="008000"/>
                        </a:solidFill>
                      </a:endParaRPr>
                    </a:p>
                  </a:txBody>
                  <a:tcPr/>
                </a:tc>
                <a:tc>
                  <a:txBody>
                    <a:bodyPr/>
                    <a:lstStyle/>
                    <a:p>
                      <a:r>
                        <a:rPr lang="en-US" sz="1400" dirty="0" smtClean="0">
                          <a:solidFill>
                            <a:srgbClr val="008000"/>
                          </a:solidFill>
                        </a:rPr>
                        <a:t>KC3</a:t>
                      </a:r>
                      <a:endParaRPr lang="en-US" sz="1400" dirty="0">
                        <a:solidFill>
                          <a:srgbClr val="008000"/>
                        </a:solidFill>
                      </a:endParaRPr>
                    </a:p>
                  </a:txBody>
                  <a:tcPr/>
                </a:tc>
              </a:tr>
              <a:tr h="295197">
                <a:tc>
                  <a:txBody>
                    <a:bodyPr/>
                    <a:lstStyle/>
                    <a:p>
                      <a:r>
                        <a:rPr lang="en-US" sz="1400" dirty="0" smtClean="0">
                          <a:solidFill>
                            <a:srgbClr val="008000"/>
                          </a:solidFill>
                        </a:rPr>
                        <a:t>0.3</a:t>
                      </a:r>
                      <a:endParaRPr lang="en-US" sz="1400" dirty="0">
                        <a:solidFill>
                          <a:srgbClr val="008000"/>
                        </a:solidFill>
                      </a:endParaRPr>
                    </a:p>
                  </a:txBody>
                  <a:tcPr/>
                </a:tc>
                <a:tc>
                  <a:txBody>
                    <a:bodyPr/>
                    <a:lstStyle/>
                    <a:p>
                      <a:r>
                        <a:rPr lang="en-US" sz="1400" dirty="0" smtClean="0">
                          <a:solidFill>
                            <a:srgbClr val="008000"/>
                          </a:solidFill>
                        </a:rPr>
                        <a:t>0.8</a:t>
                      </a:r>
                      <a:endParaRPr lang="en-US" sz="1400" dirty="0">
                        <a:solidFill>
                          <a:srgbClr val="008000"/>
                        </a:solidFill>
                      </a:endParaRPr>
                    </a:p>
                  </a:txBody>
                  <a:tcPr/>
                </a:tc>
                <a:tc>
                  <a:txBody>
                    <a:bodyPr/>
                    <a:lstStyle/>
                    <a:p>
                      <a:r>
                        <a:rPr lang="en-US" sz="1400" dirty="0" smtClean="0">
                          <a:solidFill>
                            <a:srgbClr val="008000"/>
                          </a:solidFill>
                        </a:rPr>
                        <a:t>0.5</a:t>
                      </a:r>
                      <a:endParaRPr lang="en-US" sz="1400" dirty="0">
                        <a:solidFill>
                          <a:srgbClr val="008000"/>
                        </a:solidFill>
                      </a:endParaRPr>
                    </a:p>
                  </a:txBody>
                  <a:tcPr/>
                </a:tc>
              </a:tr>
            </a:tbl>
          </a:graphicData>
        </a:graphic>
      </p:graphicFrame>
      <p:pic>
        <p:nvPicPr>
          <p:cNvPr id="7" name="Picture 6" descr="Screen Shot 2015-06-27 at 2.00.47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5358"/>
          <a:stretch/>
        </p:blipFill>
        <p:spPr>
          <a:xfrm>
            <a:off x="290513" y="1744268"/>
            <a:ext cx="374956" cy="70042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876946986"/>
              </p:ext>
            </p:extLst>
          </p:nvPr>
        </p:nvGraphicFramePr>
        <p:xfrm>
          <a:off x="1794749" y="4120329"/>
          <a:ext cx="2803806" cy="937298"/>
        </p:xfrm>
        <a:graphic>
          <a:graphicData uri="http://schemas.openxmlformats.org/drawingml/2006/table">
            <a:tbl>
              <a:tblPr firstRow="1" bandRow="1">
                <a:tableStyleId>{5940675A-B579-460E-94D1-54222C63F5DA}</a:tableStyleId>
              </a:tblPr>
              <a:tblGrid>
                <a:gridCol w="2352472"/>
                <a:gridCol w="451334"/>
              </a:tblGrid>
              <a:tr h="267129">
                <a:tc>
                  <a:txBody>
                    <a:bodyPr/>
                    <a:lstStyle/>
                    <a:p>
                      <a:r>
                        <a:rPr lang="en-US" sz="1400" dirty="0" smtClean="0"/>
                        <a:t>Focus &amp; necessary</a:t>
                      </a:r>
                      <a:endParaRPr lang="en-US" sz="1400" dirty="0"/>
                    </a:p>
                  </a:txBody>
                  <a:tcPr/>
                </a:tc>
                <a:tc>
                  <a:txBody>
                    <a:bodyPr/>
                    <a:lstStyle/>
                    <a:p>
                      <a:r>
                        <a:rPr lang="en-US" sz="1400" dirty="0" smtClean="0"/>
                        <a:t>1</a:t>
                      </a:r>
                      <a:endParaRPr lang="en-US" sz="1400" dirty="0"/>
                    </a:p>
                  </a:txBody>
                  <a:tcPr/>
                </a:tc>
              </a:tr>
              <a:tr h="275009">
                <a:tc>
                  <a:txBody>
                    <a:bodyPr/>
                    <a:lstStyle/>
                    <a:p>
                      <a:r>
                        <a:rPr lang="en-US" sz="1400" dirty="0" smtClean="0"/>
                        <a:t>Necessary,</a:t>
                      </a:r>
                      <a:r>
                        <a:rPr lang="en-US" sz="1400" baseline="0" dirty="0" smtClean="0"/>
                        <a:t> not focus</a:t>
                      </a:r>
                      <a:endParaRPr lang="en-US" sz="1400" dirty="0"/>
                    </a:p>
                  </a:txBody>
                  <a:tcPr/>
                </a:tc>
                <a:tc>
                  <a:txBody>
                    <a:bodyPr/>
                    <a:lstStyle/>
                    <a:p>
                      <a:r>
                        <a:rPr lang="en-US" sz="1400" dirty="0" smtClean="0"/>
                        <a:t>0.5</a:t>
                      </a:r>
                      <a:endParaRPr lang="en-US" sz="1400" dirty="0"/>
                    </a:p>
                  </a:txBody>
                  <a:tcPr/>
                </a:tc>
              </a:tr>
              <a:tr h="327699">
                <a:tc>
                  <a:txBody>
                    <a:bodyPr/>
                    <a:lstStyle/>
                    <a:p>
                      <a:r>
                        <a:rPr lang="en-US" sz="1400" dirty="0" smtClean="0"/>
                        <a:t>Not necessary, not focus</a:t>
                      </a:r>
                      <a:endParaRPr lang="en-US" sz="1400" dirty="0"/>
                    </a:p>
                  </a:txBody>
                  <a:tcPr/>
                </a:tc>
                <a:tc>
                  <a:txBody>
                    <a:bodyPr/>
                    <a:lstStyle/>
                    <a:p>
                      <a:r>
                        <a:rPr lang="en-US" sz="1400" dirty="0" smtClean="0"/>
                        <a:t>0</a:t>
                      </a:r>
                      <a:endParaRPr lang="en-US" sz="14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71909193"/>
              </p:ext>
            </p:extLst>
          </p:nvPr>
        </p:nvGraphicFramePr>
        <p:xfrm>
          <a:off x="4412380"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chemeClr val="accent4"/>
                          </a:solidFill>
                        </a:rPr>
                        <a:t>KC1</a:t>
                      </a:r>
                      <a:endParaRPr lang="en-US" sz="1400" dirty="0">
                        <a:solidFill>
                          <a:schemeClr val="accent4"/>
                        </a:solidFill>
                      </a:endParaRPr>
                    </a:p>
                  </a:txBody>
                  <a:tcPr/>
                </a:tc>
                <a:tc>
                  <a:txBody>
                    <a:bodyPr/>
                    <a:lstStyle/>
                    <a:p>
                      <a:r>
                        <a:rPr lang="en-US" sz="1400" dirty="0" smtClean="0">
                          <a:solidFill>
                            <a:schemeClr val="accent4"/>
                          </a:solidFill>
                        </a:rPr>
                        <a:t>KC2</a:t>
                      </a:r>
                      <a:endParaRPr lang="en-US" sz="1400" dirty="0">
                        <a:solidFill>
                          <a:schemeClr val="accent4"/>
                        </a:solidFill>
                      </a:endParaRPr>
                    </a:p>
                  </a:txBody>
                  <a:tcPr/>
                </a:tc>
                <a:tc>
                  <a:txBody>
                    <a:bodyPr/>
                    <a:lstStyle/>
                    <a:p>
                      <a:r>
                        <a:rPr lang="en-US" sz="1400" dirty="0" smtClean="0">
                          <a:solidFill>
                            <a:schemeClr val="accent4"/>
                          </a:solidFill>
                        </a:rPr>
                        <a:t>KC3</a:t>
                      </a:r>
                      <a:endParaRPr lang="en-US" sz="1400" dirty="0">
                        <a:solidFill>
                          <a:schemeClr val="accent4"/>
                        </a:solidFill>
                      </a:endParaRPr>
                    </a:p>
                  </a:txBody>
                  <a:tcPr/>
                </a:tc>
              </a:tr>
              <a:tr h="295197">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r>
            </a:tbl>
          </a:graphicData>
        </a:graphic>
      </p:graphicFrame>
      <p:sp>
        <p:nvSpPr>
          <p:cNvPr id="14" name="TextBox 13"/>
          <p:cNvSpPr txBox="1"/>
          <p:nvPr/>
        </p:nvSpPr>
        <p:spPr>
          <a:xfrm>
            <a:off x="665469" y="2541844"/>
            <a:ext cx="2055544" cy="307777"/>
          </a:xfrm>
          <a:prstGeom prst="rect">
            <a:avLst/>
          </a:prstGeom>
          <a:noFill/>
        </p:spPr>
        <p:txBody>
          <a:bodyPr wrap="square" rtlCol="0">
            <a:spAutoFit/>
          </a:bodyPr>
          <a:lstStyle/>
          <a:p>
            <a:r>
              <a:rPr lang="en-US" b="1" dirty="0" smtClean="0">
                <a:solidFill>
                  <a:srgbClr val="008000"/>
                </a:solidFill>
              </a:rPr>
              <a:t>Student’s KC scores</a:t>
            </a:r>
            <a:endParaRPr lang="en-US" b="1" dirty="0">
              <a:solidFill>
                <a:srgbClr val="008000"/>
              </a:solidFill>
            </a:endParaRPr>
          </a:p>
        </p:txBody>
      </p:sp>
      <p:sp>
        <p:nvSpPr>
          <p:cNvPr id="20" name="TextBox 19"/>
          <p:cNvSpPr txBox="1"/>
          <p:nvPr/>
        </p:nvSpPr>
        <p:spPr>
          <a:xfrm>
            <a:off x="4275977" y="2520036"/>
            <a:ext cx="2672930" cy="523220"/>
          </a:xfrm>
          <a:prstGeom prst="rect">
            <a:avLst/>
          </a:prstGeom>
          <a:noFill/>
        </p:spPr>
        <p:txBody>
          <a:bodyPr wrap="square" rtlCol="0">
            <a:spAutoFit/>
          </a:bodyPr>
          <a:lstStyle/>
          <a:p>
            <a:r>
              <a:rPr lang="en-US" b="1" dirty="0" err="1" smtClean="0">
                <a:solidFill>
                  <a:schemeClr val="accent4"/>
                </a:solidFill>
              </a:rPr>
              <a:t>Avg</a:t>
            </a:r>
            <a:r>
              <a:rPr lang="en-US" b="1" dirty="0" smtClean="0">
                <a:solidFill>
                  <a:schemeClr val="accent4"/>
                </a:solidFill>
              </a:rPr>
              <a:t> KC scores of students who completed</a:t>
            </a:r>
            <a:endParaRPr lang="en-US" b="1" dirty="0">
              <a:solidFill>
                <a:schemeClr val="accent4"/>
              </a:solidFill>
            </a:endParaRPr>
          </a:p>
        </p:txBody>
      </p:sp>
      <p:pic>
        <p:nvPicPr>
          <p:cNvPr id="18" name="Picture 17" descr="Screen Shot 2015-06-27 at 8.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6402" y="1744268"/>
            <a:ext cx="1079575" cy="1206584"/>
          </a:xfrm>
          <a:prstGeom prst="rect">
            <a:avLst/>
          </a:prstGeom>
        </p:spPr>
      </p:pic>
      <p:sp>
        <p:nvSpPr>
          <p:cNvPr id="19" name="TextBox 18"/>
          <p:cNvSpPr txBox="1"/>
          <p:nvPr/>
        </p:nvSpPr>
        <p:spPr>
          <a:xfrm>
            <a:off x="2701361" y="1940592"/>
            <a:ext cx="301347" cy="307777"/>
          </a:xfrm>
          <a:prstGeom prst="rect">
            <a:avLst/>
          </a:prstGeom>
          <a:noFill/>
        </p:spPr>
        <p:txBody>
          <a:bodyPr wrap="square" rtlCol="0">
            <a:spAutoFit/>
          </a:bodyPr>
          <a:lstStyle/>
          <a:p>
            <a:r>
              <a:rPr lang="en-US" b="1" dirty="0" smtClean="0"/>
              <a:t>--</a:t>
            </a:r>
            <a:endParaRPr lang="en-US" b="1" dirty="0"/>
          </a:p>
        </p:txBody>
      </p:sp>
      <p:cxnSp>
        <p:nvCxnSpPr>
          <p:cNvPr id="22" name="Straight Arrow Connector 21"/>
          <p:cNvCxnSpPr/>
          <p:nvPr/>
        </p:nvCxnSpPr>
        <p:spPr>
          <a:xfrm>
            <a:off x="2840963" y="2520036"/>
            <a:ext cx="0" cy="802436"/>
          </a:xfrm>
          <a:prstGeom prst="straightConnector1">
            <a:avLst/>
          </a:prstGeom>
          <a:ln w="9525" cmpd="sng">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90513" y="3238856"/>
            <a:ext cx="1504236" cy="738664"/>
          </a:xfrm>
          <a:prstGeom prst="rect">
            <a:avLst/>
          </a:prstGeom>
          <a:noFill/>
        </p:spPr>
        <p:txBody>
          <a:bodyPr wrap="square" rtlCol="0">
            <a:spAutoFit/>
          </a:bodyPr>
          <a:lstStyle/>
          <a:p>
            <a:r>
              <a:rPr lang="en-US" b="1" dirty="0" smtClean="0">
                <a:solidFill>
                  <a:srgbClr val="FF0000"/>
                </a:solidFill>
              </a:rPr>
              <a:t>Expert determined KC weight</a:t>
            </a:r>
            <a:endParaRPr lang="en-US" b="1" dirty="0">
              <a:solidFill>
                <a:srgbClr val="FF0000"/>
              </a:solidFill>
            </a:endParaRPr>
          </a:p>
        </p:txBody>
      </p:sp>
      <p:sp>
        <p:nvSpPr>
          <p:cNvPr id="24" name="TextBox 23"/>
          <p:cNvSpPr txBox="1"/>
          <p:nvPr/>
        </p:nvSpPr>
        <p:spPr>
          <a:xfrm>
            <a:off x="2917877" y="2755757"/>
            <a:ext cx="272755" cy="307777"/>
          </a:xfrm>
          <a:prstGeom prst="rect">
            <a:avLst/>
          </a:prstGeom>
          <a:noFill/>
        </p:spPr>
        <p:txBody>
          <a:bodyPr wrap="square" rtlCol="0">
            <a:spAutoFit/>
          </a:bodyPr>
          <a:lstStyle/>
          <a:p>
            <a:r>
              <a:rPr lang="en-US" dirty="0" smtClean="0"/>
              <a:t>X</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805324192"/>
              </p:ext>
            </p:extLst>
          </p:nvPr>
        </p:nvGraphicFramePr>
        <p:xfrm>
          <a:off x="1983625" y="3367921"/>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FF0000"/>
                          </a:solidFill>
                        </a:rPr>
                        <a:t>KC1</a:t>
                      </a:r>
                      <a:endParaRPr lang="en-US" sz="1400" dirty="0">
                        <a:solidFill>
                          <a:srgbClr val="FF0000"/>
                        </a:solidFill>
                      </a:endParaRPr>
                    </a:p>
                  </a:txBody>
                  <a:tcPr/>
                </a:tc>
                <a:tc>
                  <a:txBody>
                    <a:bodyPr/>
                    <a:lstStyle/>
                    <a:p>
                      <a:r>
                        <a:rPr lang="en-US" sz="1400" dirty="0" smtClean="0">
                          <a:solidFill>
                            <a:srgbClr val="FF0000"/>
                          </a:solidFill>
                        </a:rPr>
                        <a:t>KC2</a:t>
                      </a:r>
                      <a:endParaRPr lang="en-US" sz="1400" dirty="0">
                        <a:solidFill>
                          <a:srgbClr val="FF0000"/>
                        </a:solidFill>
                      </a:endParaRPr>
                    </a:p>
                  </a:txBody>
                  <a:tcPr/>
                </a:tc>
                <a:tc>
                  <a:txBody>
                    <a:bodyPr/>
                    <a:lstStyle/>
                    <a:p>
                      <a:r>
                        <a:rPr lang="en-US" sz="1400" dirty="0" smtClean="0">
                          <a:solidFill>
                            <a:srgbClr val="FF0000"/>
                          </a:solidFill>
                        </a:rPr>
                        <a:t>KC3</a:t>
                      </a:r>
                      <a:endParaRPr lang="en-US" sz="1400" dirty="0">
                        <a:solidFill>
                          <a:srgbClr val="FF0000"/>
                        </a:solidFill>
                      </a:endParaRPr>
                    </a:p>
                  </a:txBody>
                  <a:tcPr/>
                </a:tc>
              </a:tr>
              <a:tr h="295197">
                <a:tc>
                  <a:txBody>
                    <a:bodyPr/>
                    <a:lstStyle/>
                    <a:p>
                      <a:r>
                        <a:rPr lang="en-US" sz="1400" dirty="0" smtClean="0">
                          <a:solidFill>
                            <a:srgbClr val="FF0000"/>
                          </a:solidFill>
                        </a:rPr>
                        <a:t>1</a:t>
                      </a:r>
                      <a:endParaRPr lang="en-US" sz="1400" dirty="0">
                        <a:solidFill>
                          <a:srgbClr val="FF0000"/>
                        </a:solidFill>
                      </a:endParaRPr>
                    </a:p>
                  </a:txBody>
                  <a:tcPr/>
                </a:tc>
                <a:tc>
                  <a:txBody>
                    <a:bodyPr/>
                    <a:lstStyle/>
                    <a:p>
                      <a:r>
                        <a:rPr lang="en-US" sz="1400" dirty="0" smtClean="0">
                          <a:solidFill>
                            <a:srgbClr val="FF0000"/>
                          </a:solidFill>
                        </a:rPr>
                        <a:t>0.5</a:t>
                      </a:r>
                      <a:endParaRPr lang="en-US" sz="1400" dirty="0">
                        <a:solidFill>
                          <a:srgbClr val="FF0000"/>
                        </a:solidFill>
                      </a:endParaRPr>
                    </a:p>
                  </a:txBody>
                  <a:tcPr/>
                </a:tc>
                <a:tc>
                  <a:txBody>
                    <a:bodyPr/>
                    <a:lstStyle/>
                    <a:p>
                      <a:r>
                        <a:rPr lang="en-US" sz="1400" dirty="0" smtClean="0">
                          <a:solidFill>
                            <a:srgbClr val="FF0000"/>
                          </a:solidFill>
                        </a:rPr>
                        <a:t>0</a:t>
                      </a:r>
                      <a:endParaRPr lang="en-US" sz="1400" dirty="0">
                        <a:solidFill>
                          <a:srgbClr val="FF0000"/>
                        </a:solidFill>
                      </a:endParaRPr>
                    </a:p>
                  </a:txBody>
                  <a:tcPr/>
                </a:tc>
              </a:tr>
            </a:tbl>
          </a:graphicData>
        </a:graphic>
      </p:graphicFrame>
      <p:sp>
        <p:nvSpPr>
          <p:cNvPr id="28" name="TextBox 27"/>
          <p:cNvSpPr txBox="1"/>
          <p:nvPr/>
        </p:nvSpPr>
        <p:spPr>
          <a:xfrm>
            <a:off x="290513" y="4252712"/>
            <a:ext cx="1388421" cy="523220"/>
          </a:xfrm>
          <a:prstGeom prst="rect">
            <a:avLst/>
          </a:prstGeom>
          <a:noFill/>
        </p:spPr>
        <p:txBody>
          <a:bodyPr wrap="square" rtlCol="0">
            <a:spAutoFit/>
          </a:bodyPr>
          <a:lstStyle/>
          <a:p>
            <a:r>
              <a:rPr lang="en-US" b="1" dirty="0" smtClean="0">
                <a:solidFill>
                  <a:schemeClr val="tx1"/>
                </a:solidFill>
              </a:rPr>
              <a:t>Weight interpretation</a:t>
            </a:r>
            <a:endParaRPr lang="en-US" b="1" dirty="0">
              <a:solidFill>
                <a:schemeClr val="tx1"/>
              </a:solidFill>
            </a:endParaRPr>
          </a:p>
        </p:txBody>
      </p:sp>
    </p:spTree>
    <p:extLst>
      <p:ext uri="{BB962C8B-B14F-4D97-AF65-F5344CB8AC3E}">
        <p14:creationId xmlns:p14="http://schemas.microsoft.com/office/powerpoint/2010/main" val="1834530546"/>
      </p:ext>
    </p:extLst>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90513" y="152253"/>
            <a:ext cx="8686800" cy="857400"/>
          </a:xfrm>
          <a:prstGeom prst="rect">
            <a:avLst/>
          </a:prstGeom>
        </p:spPr>
        <p:txBody>
          <a:bodyPr lIns="91425" tIns="91425" rIns="91425" bIns="91425" anchor="b" anchorCtr="0">
            <a:noAutofit/>
          </a:bodyPr>
          <a:lstStyle/>
          <a:p>
            <a:r>
              <a:rPr lang="en-US" dirty="0" smtClean="0"/>
              <a:t>DDML</a:t>
            </a:r>
            <a:endParaRPr lang="en" dirty="0"/>
          </a:p>
        </p:txBody>
      </p:sp>
      <p:sp>
        <p:nvSpPr>
          <p:cNvPr id="70" name="Shape 70"/>
          <p:cNvSpPr txBox="1">
            <a:spLocks noGrp="1"/>
          </p:cNvSpPr>
          <p:nvPr>
            <p:ph type="body" idx="1"/>
          </p:nvPr>
        </p:nvSpPr>
        <p:spPr>
          <a:xfrm>
            <a:off x="457200" y="1009653"/>
            <a:ext cx="8229600" cy="3916177"/>
          </a:xfrm>
          <a:prstGeom prst="rect">
            <a:avLst/>
          </a:prstGeom>
        </p:spPr>
        <p:txBody>
          <a:bodyPr lIns="91425" tIns="91425" rIns="91425" bIns="91425" anchor="t" anchorCtr="0">
            <a:noAutofit/>
          </a:bodyPr>
          <a:lstStyle/>
          <a:p>
            <a:pPr>
              <a:buNone/>
            </a:pPr>
            <a:endParaRPr lang="en-US" dirty="0">
              <a:solidFill>
                <a:schemeClr val="tx1"/>
              </a:solidFil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solidFill>
                  <a:srgbClr val="000000"/>
                </a:solidFill>
              </a:rPr>
              <a:t>9</a:t>
            </a:fld>
            <a:endParaRPr lang="en" dirty="0">
              <a:solidFill>
                <a:srgbClr val="0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648726150"/>
              </p:ext>
            </p:extLst>
          </p:nvPr>
        </p:nvGraphicFramePr>
        <p:xfrm>
          <a:off x="798068"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008000"/>
                          </a:solidFill>
                        </a:rPr>
                        <a:t>KC1</a:t>
                      </a:r>
                      <a:endParaRPr lang="en-US" sz="1400" dirty="0">
                        <a:solidFill>
                          <a:srgbClr val="008000"/>
                        </a:solidFill>
                      </a:endParaRPr>
                    </a:p>
                  </a:txBody>
                  <a:tcPr/>
                </a:tc>
                <a:tc>
                  <a:txBody>
                    <a:bodyPr/>
                    <a:lstStyle/>
                    <a:p>
                      <a:r>
                        <a:rPr lang="en-US" sz="1400" dirty="0" smtClean="0">
                          <a:solidFill>
                            <a:srgbClr val="008000"/>
                          </a:solidFill>
                        </a:rPr>
                        <a:t>KC2</a:t>
                      </a:r>
                      <a:endParaRPr lang="en-US" sz="1400" dirty="0">
                        <a:solidFill>
                          <a:srgbClr val="008000"/>
                        </a:solidFill>
                      </a:endParaRPr>
                    </a:p>
                  </a:txBody>
                  <a:tcPr/>
                </a:tc>
                <a:tc>
                  <a:txBody>
                    <a:bodyPr/>
                    <a:lstStyle/>
                    <a:p>
                      <a:r>
                        <a:rPr lang="en-US" sz="1400" dirty="0" smtClean="0">
                          <a:solidFill>
                            <a:srgbClr val="008000"/>
                          </a:solidFill>
                        </a:rPr>
                        <a:t>KC3</a:t>
                      </a:r>
                      <a:endParaRPr lang="en-US" sz="1400" dirty="0">
                        <a:solidFill>
                          <a:srgbClr val="008000"/>
                        </a:solidFill>
                      </a:endParaRPr>
                    </a:p>
                  </a:txBody>
                  <a:tcPr/>
                </a:tc>
              </a:tr>
              <a:tr h="295197">
                <a:tc>
                  <a:txBody>
                    <a:bodyPr/>
                    <a:lstStyle/>
                    <a:p>
                      <a:r>
                        <a:rPr lang="en-US" sz="1400" dirty="0" smtClean="0">
                          <a:solidFill>
                            <a:srgbClr val="008000"/>
                          </a:solidFill>
                        </a:rPr>
                        <a:t>0.3</a:t>
                      </a:r>
                      <a:endParaRPr lang="en-US" sz="1400" dirty="0">
                        <a:solidFill>
                          <a:srgbClr val="008000"/>
                        </a:solidFill>
                      </a:endParaRPr>
                    </a:p>
                  </a:txBody>
                  <a:tcPr/>
                </a:tc>
                <a:tc>
                  <a:txBody>
                    <a:bodyPr/>
                    <a:lstStyle/>
                    <a:p>
                      <a:r>
                        <a:rPr lang="en-US" sz="1400" dirty="0" smtClean="0">
                          <a:solidFill>
                            <a:srgbClr val="008000"/>
                          </a:solidFill>
                        </a:rPr>
                        <a:t>0.8</a:t>
                      </a:r>
                      <a:endParaRPr lang="en-US" sz="1400" dirty="0">
                        <a:solidFill>
                          <a:srgbClr val="008000"/>
                        </a:solidFill>
                      </a:endParaRPr>
                    </a:p>
                  </a:txBody>
                  <a:tcPr/>
                </a:tc>
                <a:tc>
                  <a:txBody>
                    <a:bodyPr/>
                    <a:lstStyle/>
                    <a:p>
                      <a:r>
                        <a:rPr lang="en-US" sz="1400" dirty="0" smtClean="0">
                          <a:solidFill>
                            <a:srgbClr val="008000"/>
                          </a:solidFill>
                        </a:rPr>
                        <a:t>0.5</a:t>
                      </a:r>
                      <a:endParaRPr lang="en-US" sz="1400" dirty="0">
                        <a:solidFill>
                          <a:srgbClr val="008000"/>
                        </a:solidFill>
                      </a:endParaRPr>
                    </a:p>
                  </a:txBody>
                  <a:tcPr/>
                </a:tc>
              </a:tr>
            </a:tbl>
          </a:graphicData>
        </a:graphic>
      </p:graphicFrame>
      <p:pic>
        <p:nvPicPr>
          <p:cNvPr id="7" name="Picture 6" descr="Screen Shot 2015-06-27 at 2.00.47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5358"/>
          <a:stretch/>
        </p:blipFill>
        <p:spPr>
          <a:xfrm>
            <a:off x="290513" y="1744268"/>
            <a:ext cx="374956" cy="70042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08125649"/>
              </p:ext>
            </p:extLst>
          </p:nvPr>
        </p:nvGraphicFramePr>
        <p:xfrm>
          <a:off x="1788729" y="4116506"/>
          <a:ext cx="2803806" cy="937298"/>
        </p:xfrm>
        <a:graphic>
          <a:graphicData uri="http://schemas.openxmlformats.org/drawingml/2006/table">
            <a:tbl>
              <a:tblPr firstRow="1" bandRow="1">
                <a:tableStyleId>{5940675A-B579-460E-94D1-54222C63F5DA}</a:tableStyleId>
              </a:tblPr>
              <a:tblGrid>
                <a:gridCol w="2352472"/>
                <a:gridCol w="451334"/>
              </a:tblGrid>
              <a:tr h="267129">
                <a:tc>
                  <a:txBody>
                    <a:bodyPr/>
                    <a:lstStyle/>
                    <a:p>
                      <a:r>
                        <a:rPr lang="en-US" sz="1400" dirty="0" smtClean="0"/>
                        <a:t>Focus &amp; necessary</a:t>
                      </a:r>
                      <a:endParaRPr lang="en-US" sz="1400" dirty="0"/>
                    </a:p>
                  </a:txBody>
                  <a:tcPr/>
                </a:tc>
                <a:tc>
                  <a:txBody>
                    <a:bodyPr/>
                    <a:lstStyle/>
                    <a:p>
                      <a:r>
                        <a:rPr lang="en-US" sz="1400" dirty="0" smtClean="0"/>
                        <a:t>1</a:t>
                      </a:r>
                      <a:endParaRPr lang="en-US" sz="1400" dirty="0"/>
                    </a:p>
                  </a:txBody>
                  <a:tcPr/>
                </a:tc>
              </a:tr>
              <a:tr h="275009">
                <a:tc>
                  <a:txBody>
                    <a:bodyPr/>
                    <a:lstStyle/>
                    <a:p>
                      <a:r>
                        <a:rPr lang="en-US" sz="1400" dirty="0" smtClean="0"/>
                        <a:t>Necessary,</a:t>
                      </a:r>
                      <a:r>
                        <a:rPr lang="en-US" sz="1400" baseline="0" dirty="0" smtClean="0"/>
                        <a:t> not focus</a:t>
                      </a:r>
                      <a:endParaRPr lang="en-US" sz="1400" dirty="0"/>
                    </a:p>
                  </a:txBody>
                  <a:tcPr/>
                </a:tc>
                <a:tc>
                  <a:txBody>
                    <a:bodyPr/>
                    <a:lstStyle/>
                    <a:p>
                      <a:r>
                        <a:rPr lang="en-US" sz="1400" dirty="0" smtClean="0"/>
                        <a:t>0.5</a:t>
                      </a:r>
                      <a:endParaRPr lang="en-US" sz="1400" dirty="0"/>
                    </a:p>
                  </a:txBody>
                  <a:tcPr/>
                </a:tc>
              </a:tr>
              <a:tr h="327699">
                <a:tc>
                  <a:txBody>
                    <a:bodyPr/>
                    <a:lstStyle/>
                    <a:p>
                      <a:r>
                        <a:rPr lang="en-US" sz="1400" dirty="0" smtClean="0"/>
                        <a:t>Not necessary, not focus</a:t>
                      </a:r>
                      <a:endParaRPr lang="en-US" sz="1400" dirty="0"/>
                    </a:p>
                  </a:txBody>
                  <a:tcPr/>
                </a:tc>
                <a:tc>
                  <a:txBody>
                    <a:bodyPr/>
                    <a:lstStyle/>
                    <a:p>
                      <a:r>
                        <a:rPr lang="en-US" sz="1400" dirty="0" smtClean="0"/>
                        <a:t>0</a:t>
                      </a:r>
                      <a:endParaRPr lang="en-US" sz="1400" dirty="0"/>
                    </a:p>
                  </a:txBody>
                  <a:tcPr/>
                </a:tc>
              </a:tr>
            </a:tbl>
          </a:graphicData>
        </a:graphic>
      </p:graphicFrame>
      <p:sp>
        <p:nvSpPr>
          <p:cNvPr id="5" name="TextBox 4"/>
          <p:cNvSpPr txBox="1"/>
          <p:nvPr/>
        </p:nvSpPr>
        <p:spPr>
          <a:xfrm>
            <a:off x="5919317" y="3116461"/>
            <a:ext cx="2882096" cy="1538883"/>
          </a:xfrm>
          <a:prstGeom prst="rect">
            <a:avLst/>
          </a:prstGeom>
          <a:noFill/>
        </p:spPr>
        <p:txBody>
          <a:bodyPr wrap="square" rtlCol="0">
            <a:spAutoFit/>
          </a:bodyPr>
          <a:lstStyle/>
          <a:p>
            <a:endParaRPr lang="en-US" dirty="0" smtClean="0"/>
          </a:p>
          <a:p>
            <a:r>
              <a:rPr lang="en-US" sz="1600" dirty="0" smtClean="0"/>
              <a:t>(</a:t>
            </a:r>
            <a:r>
              <a:rPr lang="en-US" sz="1600" dirty="0" smtClean="0">
                <a:solidFill>
                  <a:srgbClr val="008000"/>
                </a:solidFill>
              </a:rPr>
              <a:t>0.3</a:t>
            </a:r>
            <a:r>
              <a:rPr lang="en-US" sz="1600" dirty="0" smtClean="0"/>
              <a:t>-</a:t>
            </a:r>
            <a:r>
              <a:rPr lang="en-US" sz="1600" dirty="0" smtClean="0">
                <a:solidFill>
                  <a:schemeClr val="accent4"/>
                </a:solidFill>
              </a:rPr>
              <a:t>0.5</a:t>
            </a:r>
            <a:r>
              <a:rPr lang="en-US" sz="1600" dirty="0" smtClean="0"/>
              <a:t>)*</a:t>
            </a:r>
            <a:r>
              <a:rPr lang="en-US" sz="1600" dirty="0" smtClean="0">
                <a:solidFill>
                  <a:srgbClr val="FF0000"/>
                </a:solidFill>
              </a:rPr>
              <a:t>1</a:t>
            </a:r>
            <a:r>
              <a:rPr lang="en-US" sz="1600" dirty="0" smtClean="0"/>
              <a:t>+</a:t>
            </a:r>
          </a:p>
          <a:p>
            <a:r>
              <a:rPr lang="en-US" sz="1600" dirty="0" smtClean="0"/>
              <a:t>(</a:t>
            </a:r>
            <a:r>
              <a:rPr lang="en-US" sz="1600" dirty="0" smtClean="0">
                <a:solidFill>
                  <a:srgbClr val="008000"/>
                </a:solidFill>
              </a:rPr>
              <a:t>0.8</a:t>
            </a:r>
            <a:r>
              <a:rPr lang="en-US" sz="1600" dirty="0" smtClean="0"/>
              <a:t>-</a:t>
            </a:r>
            <a:r>
              <a:rPr lang="en-US" sz="1600" dirty="0" smtClean="0">
                <a:solidFill>
                  <a:srgbClr val="EB8F00"/>
                </a:solidFill>
              </a:rPr>
              <a:t>0.5</a:t>
            </a:r>
            <a:r>
              <a:rPr lang="en-US" sz="1600" dirty="0" smtClean="0"/>
              <a:t>)*</a:t>
            </a:r>
            <a:r>
              <a:rPr lang="en-US" sz="1600" dirty="0" smtClean="0">
                <a:solidFill>
                  <a:srgbClr val="FF0000"/>
                </a:solidFill>
              </a:rPr>
              <a:t>0.5</a:t>
            </a:r>
            <a:r>
              <a:rPr lang="en-US" sz="1600" dirty="0" smtClean="0"/>
              <a:t>+</a:t>
            </a:r>
          </a:p>
          <a:p>
            <a:r>
              <a:rPr lang="en-US" sz="1600" dirty="0" smtClean="0"/>
              <a:t>(</a:t>
            </a:r>
            <a:r>
              <a:rPr lang="en-US" sz="1600" dirty="0" smtClean="0">
                <a:solidFill>
                  <a:srgbClr val="008000"/>
                </a:solidFill>
              </a:rPr>
              <a:t>0.5</a:t>
            </a:r>
            <a:r>
              <a:rPr lang="en-US" sz="1600" dirty="0" smtClean="0"/>
              <a:t>-</a:t>
            </a:r>
            <a:r>
              <a:rPr lang="en-US" sz="1600" dirty="0" smtClean="0">
                <a:solidFill>
                  <a:srgbClr val="EB8F00"/>
                </a:solidFill>
              </a:rPr>
              <a:t>0.5</a:t>
            </a:r>
            <a:r>
              <a:rPr lang="en-US" sz="1600" dirty="0" smtClean="0"/>
              <a:t>)*</a:t>
            </a:r>
            <a:r>
              <a:rPr lang="en-US" sz="1600" dirty="0" smtClean="0">
                <a:solidFill>
                  <a:srgbClr val="FF0000"/>
                </a:solidFill>
              </a:rPr>
              <a:t>0</a:t>
            </a:r>
            <a:r>
              <a:rPr lang="en-US" sz="1600" dirty="0" smtClean="0"/>
              <a:t> = </a:t>
            </a:r>
            <a:r>
              <a:rPr lang="en-US" sz="1600" b="1" dirty="0" smtClean="0">
                <a:solidFill>
                  <a:srgbClr val="3366FF"/>
                </a:solidFill>
              </a:rPr>
              <a:t>-0.05 </a:t>
            </a:r>
          </a:p>
          <a:p>
            <a:r>
              <a:rPr lang="en-US" sz="1600" b="1" dirty="0" smtClean="0">
                <a:solidFill>
                  <a:srgbClr val="3366FF"/>
                </a:solidFill>
              </a:rPr>
              <a:t>&lt; 0 low proficiency path</a:t>
            </a:r>
          </a:p>
          <a:p>
            <a:r>
              <a:rPr lang="en-US" sz="1600" dirty="0" smtClean="0">
                <a:solidFill>
                  <a:schemeClr val="tx1"/>
                </a:solidFill>
              </a:rPr>
              <a:t>&gt; 0 high proficiency path</a:t>
            </a:r>
            <a:endParaRPr lang="en-US" sz="1600" dirty="0">
              <a:solidFill>
                <a:schemeClr val="tx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676745756"/>
              </p:ext>
            </p:extLst>
          </p:nvPr>
        </p:nvGraphicFramePr>
        <p:xfrm>
          <a:off x="4412380" y="1786704"/>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chemeClr val="accent4"/>
                          </a:solidFill>
                        </a:rPr>
                        <a:t>KC1</a:t>
                      </a:r>
                      <a:endParaRPr lang="en-US" sz="1400" dirty="0">
                        <a:solidFill>
                          <a:schemeClr val="accent4"/>
                        </a:solidFill>
                      </a:endParaRPr>
                    </a:p>
                  </a:txBody>
                  <a:tcPr/>
                </a:tc>
                <a:tc>
                  <a:txBody>
                    <a:bodyPr/>
                    <a:lstStyle/>
                    <a:p>
                      <a:r>
                        <a:rPr lang="en-US" sz="1400" dirty="0" smtClean="0">
                          <a:solidFill>
                            <a:schemeClr val="accent4"/>
                          </a:solidFill>
                        </a:rPr>
                        <a:t>KC2</a:t>
                      </a:r>
                      <a:endParaRPr lang="en-US" sz="1400" dirty="0">
                        <a:solidFill>
                          <a:schemeClr val="accent4"/>
                        </a:solidFill>
                      </a:endParaRPr>
                    </a:p>
                  </a:txBody>
                  <a:tcPr/>
                </a:tc>
                <a:tc>
                  <a:txBody>
                    <a:bodyPr/>
                    <a:lstStyle/>
                    <a:p>
                      <a:r>
                        <a:rPr lang="en-US" sz="1400" dirty="0" smtClean="0">
                          <a:solidFill>
                            <a:schemeClr val="accent4"/>
                          </a:solidFill>
                        </a:rPr>
                        <a:t>KC3</a:t>
                      </a:r>
                      <a:endParaRPr lang="en-US" sz="1400" dirty="0">
                        <a:solidFill>
                          <a:schemeClr val="accent4"/>
                        </a:solidFill>
                      </a:endParaRPr>
                    </a:p>
                  </a:txBody>
                  <a:tcPr/>
                </a:tc>
              </a:tr>
              <a:tr h="295197">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c>
                  <a:txBody>
                    <a:bodyPr/>
                    <a:lstStyle/>
                    <a:p>
                      <a:r>
                        <a:rPr lang="en-US" sz="1400" dirty="0" smtClean="0">
                          <a:solidFill>
                            <a:schemeClr val="accent4"/>
                          </a:solidFill>
                        </a:rPr>
                        <a:t>0.5</a:t>
                      </a:r>
                      <a:endParaRPr lang="en-US" sz="1400" dirty="0">
                        <a:solidFill>
                          <a:schemeClr val="accent4"/>
                        </a:solidFill>
                      </a:endParaRPr>
                    </a:p>
                  </a:txBody>
                  <a:tcPr/>
                </a:tc>
              </a:tr>
            </a:tbl>
          </a:graphicData>
        </a:graphic>
      </p:graphicFrame>
      <p:sp>
        <p:nvSpPr>
          <p:cNvPr id="14" name="TextBox 13"/>
          <p:cNvSpPr txBox="1"/>
          <p:nvPr/>
        </p:nvSpPr>
        <p:spPr>
          <a:xfrm>
            <a:off x="665469" y="2541844"/>
            <a:ext cx="2055544" cy="307777"/>
          </a:xfrm>
          <a:prstGeom prst="rect">
            <a:avLst/>
          </a:prstGeom>
          <a:noFill/>
        </p:spPr>
        <p:txBody>
          <a:bodyPr wrap="square" rtlCol="0">
            <a:spAutoFit/>
          </a:bodyPr>
          <a:lstStyle/>
          <a:p>
            <a:r>
              <a:rPr lang="en-US" b="1" dirty="0" smtClean="0">
                <a:solidFill>
                  <a:srgbClr val="008000"/>
                </a:solidFill>
              </a:rPr>
              <a:t>Student’s KC scores</a:t>
            </a:r>
            <a:endParaRPr lang="en-US" b="1" dirty="0">
              <a:solidFill>
                <a:srgbClr val="008000"/>
              </a:solidFill>
            </a:endParaRPr>
          </a:p>
        </p:txBody>
      </p:sp>
      <p:sp>
        <p:nvSpPr>
          <p:cNvPr id="20" name="TextBox 19"/>
          <p:cNvSpPr txBox="1"/>
          <p:nvPr/>
        </p:nvSpPr>
        <p:spPr>
          <a:xfrm>
            <a:off x="4275977" y="2520036"/>
            <a:ext cx="2672930" cy="523220"/>
          </a:xfrm>
          <a:prstGeom prst="rect">
            <a:avLst/>
          </a:prstGeom>
          <a:noFill/>
        </p:spPr>
        <p:txBody>
          <a:bodyPr wrap="square" rtlCol="0">
            <a:spAutoFit/>
          </a:bodyPr>
          <a:lstStyle/>
          <a:p>
            <a:r>
              <a:rPr lang="en-US" b="1" dirty="0" err="1" smtClean="0">
                <a:solidFill>
                  <a:schemeClr val="accent4"/>
                </a:solidFill>
              </a:rPr>
              <a:t>Avg</a:t>
            </a:r>
            <a:r>
              <a:rPr lang="en-US" b="1" dirty="0" smtClean="0">
                <a:solidFill>
                  <a:schemeClr val="accent4"/>
                </a:solidFill>
              </a:rPr>
              <a:t> KC scores of students who completed</a:t>
            </a:r>
            <a:endParaRPr lang="en-US" b="1" dirty="0">
              <a:solidFill>
                <a:schemeClr val="accent4"/>
              </a:solidFill>
            </a:endParaRPr>
          </a:p>
        </p:txBody>
      </p:sp>
      <p:pic>
        <p:nvPicPr>
          <p:cNvPr id="18" name="Picture 17" descr="Screen Shot 2015-06-27 at 8.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6402" y="1744268"/>
            <a:ext cx="1079575" cy="1206584"/>
          </a:xfrm>
          <a:prstGeom prst="rect">
            <a:avLst/>
          </a:prstGeom>
        </p:spPr>
      </p:pic>
      <p:sp>
        <p:nvSpPr>
          <p:cNvPr id="19" name="TextBox 18"/>
          <p:cNvSpPr txBox="1"/>
          <p:nvPr/>
        </p:nvSpPr>
        <p:spPr>
          <a:xfrm>
            <a:off x="2701361" y="1940592"/>
            <a:ext cx="301347" cy="307777"/>
          </a:xfrm>
          <a:prstGeom prst="rect">
            <a:avLst/>
          </a:prstGeom>
          <a:noFill/>
        </p:spPr>
        <p:txBody>
          <a:bodyPr wrap="square" rtlCol="0">
            <a:spAutoFit/>
          </a:bodyPr>
          <a:lstStyle/>
          <a:p>
            <a:r>
              <a:rPr lang="en-US" b="1" dirty="0" smtClean="0"/>
              <a:t>--</a:t>
            </a:r>
            <a:endParaRPr lang="en-US" b="1" dirty="0"/>
          </a:p>
        </p:txBody>
      </p:sp>
      <p:cxnSp>
        <p:nvCxnSpPr>
          <p:cNvPr id="22" name="Straight Arrow Connector 21"/>
          <p:cNvCxnSpPr/>
          <p:nvPr/>
        </p:nvCxnSpPr>
        <p:spPr>
          <a:xfrm>
            <a:off x="2840963" y="2520036"/>
            <a:ext cx="0" cy="802436"/>
          </a:xfrm>
          <a:prstGeom prst="straightConnector1">
            <a:avLst/>
          </a:prstGeom>
          <a:ln w="9525" cmpd="sng">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90513" y="3238856"/>
            <a:ext cx="1504235" cy="738664"/>
          </a:xfrm>
          <a:prstGeom prst="rect">
            <a:avLst/>
          </a:prstGeom>
          <a:noFill/>
        </p:spPr>
        <p:txBody>
          <a:bodyPr wrap="square" rtlCol="0">
            <a:spAutoFit/>
          </a:bodyPr>
          <a:lstStyle/>
          <a:p>
            <a:r>
              <a:rPr lang="en-US" b="1" dirty="0" smtClean="0">
                <a:solidFill>
                  <a:srgbClr val="FF0000"/>
                </a:solidFill>
              </a:rPr>
              <a:t>Expert determined KC weight</a:t>
            </a:r>
            <a:endParaRPr lang="en-US" b="1" dirty="0">
              <a:solidFill>
                <a:srgbClr val="FF0000"/>
              </a:solidFill>
            </a:endParaRPr>
          </a:p>
        </p:txBody>
      </p:sp>
      <p:sp>
        <p:nvSpPr>
          <p:cNvPr id="24" name="TextBox 23"/>
          <p:cNvSpPr txBox="1"/>
          <p:nvPr/>
        </p:nvSpPr>
        <p:spPr>
          <a:xfrm>
            <a:off x="2917877" y="2755757"/>
            <a:ext cx="272755" cy="307777"/>
          </a:xfrm>
          <a:prstGeom prst="rect">
            <a:avLst/>
          </a:prstGeom>
          <a:noFill/>
        </p:spPr>
        <p:txBody>
          <a:bodyPr wrap="square" rtlCol="0">
            <a:spAutoFit/>
          </a:bodyPr>
          <a:lstStyle/>
          <a:p>
            <a:r>
              <a:rPr lang="en-US" dirty="0" smtClean="0"/>
              <a:t>X</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946443463"/>
              </p:ext>
            </p:extLst>
          </p:nvPr>
        </p:nvGraphicFramePr>
        <p:xfrm>
          <a:off x="1983625" y="3367921"/>
          <a:ext cx="1714676" cy="609599"/>
        </p:xfrm>
        <a:graphic>
          <a:graphicData uri="http://schemas.openxmlformats.org/drawingml/2006/table">
            <a:tbl>
              <a:tblPr firstRow="1" bandRow="1">
                <a:tableStyleId>{5940675A-B579-460E-94D1-54222C63F5DA}</a:tableStyleId>
              </a:tblPr>
              <a:tblGrid>
                <a:gridCol w="563100"/>
                <a:gridCol w="570407"/>
                <a:gridCol w="581169"/>
              </a:tblGrid>
              <a:tr h="295197">
                <a:tc>
                  <a:txBody>
                    <a:bodyPr/>
                    <a:lstStyle/>
                    <a:p>
                      <a:r>
                        <a:rPr lang="en-US" sz="1400" dirty="0" smtClean="0">
                          <a:solidFill>
                            <a:srgbClr val="FF0000"/>
                          </a:solidFill>
                        </a:rPr>
                        <a:t>KC1</a:t>
                      </a:r>
                      <a:endParaRPr lang="en-US" sz="1400" dirty="0">
                        <a:solidFill>
                          <a:srgbClr val="FF0000"/>
                        </a:solidFill>
                      </a:endParaRPr>
                    </a:p>
                  </a:txBody>
                  <a:tcPr/>
                </a:tc>
                <a:tc>
                  <a:txBody>
                    <a:bodyPr/>
                    <a:lstStyle/>
                    <a:p>
                      <a:r>
                        <a:rPr lang="en-US" sz="1400" dirty="0" smtClean="0">
                          <a:solidFill>
                            <a:srgbClr val="FF0000"/>
                          </a:solidFill>
                        </a:rPr>
                        <a:t>KC2</a:t>
                      </a:r>
                      <a:endParaRPr lang="en-US" sz="1400" dirty="0">
                        <a:solidFill>
                          <a:srgbClr val="FF0000"/>
                        </a:solidFill>
                      </a:endParaRPr>
                    </a:p>
                  </a:txBody>
                  <a:tcPr/>
                </a:tc>
                <a:tc>
                  <a:txBody>
                    <a:bodyPr/>
                    <a:lstStyle/>
                    <a:p>
                      <a:r>
                        <a:rPr lang="en-US" sz="1400" dirty="0" smtClean="0">
                          <a:solidFill>
                            <a:srgbClr val="FF0000"/>
                          </a:solidFill>
                        </a:rPr>
                        <a:t>KC3</a:t>
                      </a:r>
                      <a:endParaRPr lang="en-US" sz="1400" dirty="0">
                        <a:solidFill>
                          <a:srgbClr val="FF0000"/>
                        </a:solidFill>
                      </a:endParaRPr>
                    </a:p>
                  </a:txBody>
                  <a:tcPr/>
                </a:tc>
              </a:tr>
              <a:tr h="295197">
                <a:tc>
                  <a:txBody>
                    <a:bodyPr/>
                    <a:lstStyle/>
                    <a:p>
                      <a:r>
                        <a:rPr lang="en-US" sz="1400" dirty="0" smtClean="0">
                          <a:solidFill>
                            <a:srgbClr val="FF0000"/>
                          </a:solidFill>
                        </a:rPr>
                        <a:t>1</a:t>
                      </a:r>
                      <a:endParaRPr lang="en-US" sz="1400" dirty="0">
                        <a:solidFill>
                          <a:srgbClr val="FF0000"/>
                        </a:solidFill>
                      </a:endParaRPr>
                    </a:p>
                  </a:txBody>
                  <a:tcPr/>
                </a:tc>
                <a:tc>
                  <a:txBody>
                    <a:bodyPr/>
                    <a:lstStyle/>
                    <a:p>
                      <a:r>
                        <a:rPr lang="en-US" sz="1400" dirty="0" smtClean="0">
                          <a:solidFill>
                            <a:srgbClr val="FF0000"/>
                          </a:solidFill>
                        </a:rPr>
                        <a:t>0.5</a:t>
                      </a:r>
                      <a:endParaRPr lang="en-US" sz="1400" dirty="0">
                        <a:solidFill>
                          <a:srgbClr val="FF0000"/>
                        </a:solidFill>
                      </a:endParaRPr>
                    </a:p>
                  </a:txBody>
                  <a:tcPr/>
                </a:tc>
                <a:tc>
                  <a:txBody>
                    <a:bodyPr/>
                    <a:lstStyle/>
                    <a:p>
                      <a:r>
                        <a:rPr lang="en-US" sz="1400" dirty="0" smtClean="0">
                          <a:solidFill>
                            <a:srgbClr val="FF0000"/>
                          </a:solidFill>
                        </a:rPr>
                        <a:t>0</a:t>
                      </a:r>
                      <a:endParaRPr lang="en-US" sz="1400" dirty="0">
                        <a:solidFill>
                          <a:srgbClr val="FF0000"/>
                        </a:solidFill>
                      </a:endParaRPr>
                    </a:p>
                  </a:txBody>
                  <a:tcPr/>
                </a:tc>
              </a:tr>
            </a:tbl>
          </a:graphicData>
        </a:graphic>
      </p:graphicFrame>
      <p:sp>
        <p:nvSpPr>
          <p:cNvPr id="28" name="TextBox 27"/>
          <p:cNvSpPr txBox="1"/>
          <p:nvPr/>
        </p:nvSpPr>
        <p:spPr>
          <a:xfrm>
            <a:off x="290513" y="4252712"/>
            <a:ext cx="1327650" cy="523220"/>
          </a:xfrm>
          <a:prstGeom prst="rect">
            <a:avLst/>
          </a:prstGeom>
          <a:noFill/>
        </p:spPr>
        <p:txBody>
          <a:bodyPr wrap="square" rtlCol="0">
            <a:spAutoFit/>
          </a:bodyPr>
          <a:lstStyle/>
          <a:p>
            <a:r>
              <a:rPr lang="en-US" b="1" dirty="0" smtClean="0">
                <a:solidFill>
                  <a:schemeClr val="tx1"/>
                </a:solidFill>
              </a:rPr>
              <a:t>Weight interpretation</a:t>
            </a:r>
            <a:endParaRPr lang="en-US" b="1" dirty="0">
              <a:solidFill>
                <a:schemeClr val="tx1"/>
              </a:solidFill>
            </a:endParaRPr>
          </a:p>
        </p:txBody>
      </p:sp>
      <p:cxnSp>
        <p:nvCxnSpPr>
          <p:cNvPr id="8" name="Straight Arrow Connector 7"/>
          <p:cNvCxnSpPr/>
          <p:nvPr/>
        </p:nvCxnSpPr>
        <p:spPr>
          <a:xfrm>
            <a:off x="4412380" y="3977520"/>
            <a:ext cx="1420838" cy="0"/>
          </a:xfrm>
          <a:prstGeom prst="straightConnector1">
            <a:avLst/>
          </a:prstGeom>
          <a:ln w="9525" cmpd="sng">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487919" y="3584170"/>
            <a:ext cx="1431398" cy="338554"/>
          </a:xfrm>
          <a:prstGeom prst="rect">
            <a:avLst/>
          </a:prstGeom>
          <a:noFill/>
        </p:spPr>
        <p:txBody>
          <a:bodyPr wrap="square" rtlCol="0">
            <a:spAutoFit/>
          </a:bodyPr>
          <a:lstStyle/>
          <a:p>
            <a:r>
              <a:rPr lang="en-US" sz="1600" b="1" dirty="0" smtClean="0">
                <a:solidFill>
                  <a:srgbClr val="3366FF"/>
                </a:solidFill>
              </a:rPr>
              <a:t>Assign Path</a:t>
            </a:r>
            <a:endParaRPr lang="en-US" sz="1600" b="1" dirty="0">
              <a:solidFill>
                <a:srgbClr val="3366FF"/>
              </a:solidFill>
            </a:endParaRPr>
          </a:p>
        </p:txBody>
      </p:sp>
    </p:spTree>
    <p:extLst>
      <p:ext uri="{BB962C8B-B14F-4D97-AF65-F5344CB8AC3E}">
        <p14:creationId xmlns:p14="http://schemas.microsoft.com/office/powerpoint/2010/main" val="712625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4149</TotalTime>
  <Words>3298</Words>
  <Application>Microsoft Macintosh PowerPoint</Application>
  <PresentationFormat>On-screen Show (16:9)</PresentationFormat>
  <Paragraphs>407</Paragraphs>
  <Slides>26</Slides>
  <Notes>25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Plaza</vt:lpstr>
      <vt:lpstr>Data-driven Proficiency Profiling</vt:lpstr>
      <vt:lpstr>PowerPoint Presentation</vt:lpstr>
      <vt:lpstr>Deep Thought</vt:lpstr>
      <vt:lpstr>Proficiency in Deep Thought </vt:lpstr>
      <vt:lpstr>PowerPoint Presentation</vt:lpstr>
      <vt:lpstr>DDML</vt:lpstr>
      <vt:lpstr>DDML</vt:lpstr>
      <vt:lpstr>DDML</vt:lpstr>
      <vt:lpstr>DDML</vt:lpstr>
      <vt:lpstr>PowerPoint Presentation</vt:lpstr>
      <vt:lpstr>Inspiration</vt:lpstr>
      <vt:lpstr>DDPP</vt:lpstr>
      <vt:lpstr>DDPP</vt:lpstr>
      <vt:lpstr>DDPP</vt:lpstr>
      <vt:lpstr>Advantages of DDPP</vt:lpstr>
      <vt:lpstr>PowerPoint Presentation</vt:lpstr>
      <vt:lpstr>Evaluation</vt:lpstr>
      <vt:lpstr>Evaluation</vt:lpstr>
      <vt:lpstr>Evaluation</vt:lpstr>
      <vt:lpstr>PowerPoint Presentation</vt:lpstr>
      <vt:lpstr>Result I</vt:lpstr>
      <vt:lpstr>Result I</vt:lpstr>
      <vt:lpstr>Result II</vt:lpstr>
      <vt:lpstr>Result II</vt:lpstr>
      <vt:lpstr>Conclusion &amp; 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Proficiency Profiling</dc:title>
  <cp:lastModifiedBy>Zhongxiu(Aurora) Liu</cp:lastModifiedBy>
  <cp:revision>61</cp:revision>
  <dcterms:modified xsi:type="dcterms:W3CDTF">2015-06-29T14:12:51Z</dcterms:modified>
</cp:coreProperties>
</file>